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x="18288000" cy="10287000"/>
  <p:notesSz cx="6858000" cy="9144000"/>
  <p:embeddedFontLst>
    <p:embeddedFont>
      <p:font typeface="Saira" charset="1" panose="00000500000000000000"/>
      <p:regular r:id="rId45"/>
    </p:embeddedFont>
    <p:embeddedFont>
      <p:font typeface="Cabin" charset="1" panose="00000500000000000000"/>
      <p:regular r:id="rId46"/>
    </p:embeddedFont>
    <p:embeddedFont>
      <p:font typeface="Noto Serif Display" charset="1" panose="02020502080505020204"/>
      <p:regular r:id="rId47"/>
    </p:embeddedFont>
    <p:embeddedFont>
      <p:font typeface="Saira Bold" charset="1" panose="00000800000000000000"/>
      <p:regular r:id="rId48"/>
    </p:embeddedFont>
    <p:embeddedFont>
      <p:font typeface="Coiny" charset="1" panose="0200090306050006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slide4.xml" Type="http://schemas.openxmlformats.org/officeDocument/2006/relationships/slide"/><Relationship Id="rId4"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true" rot="0">
            <a:off x="15025119" y="6899253"/>
            <a:ext cx="2234181" cy="2223010"/>
          </a:xfrm>
          <a:custGeom>
            <a:avLst/>
            <a:gdLst/>
            <a:ahLst/>
            <a:cxnLst/>
            <a:rect r="r" b="b" t="t" l="l"/>
            <a:pathLst>
              <a:path h="2223010" w="2234181">
                <a:moveTo>
                  <a:pt x="0" y="2223010"/>
                </a:moveTo>
                <a:lnTo>
                  <a:pt x="2234181" y="2223010"/>
                </a:lnTo>
                <a:lnTo>
                  <a:pt x="2234181" y="0"/>
                </a:lnTo>
                <a:lnTo>
                  <a:pt x="0" y="0"/>
                </a:lnTo>
                <a:lnTo>
                  <a:pt x="0" y="2223010"/>
                </a:lnTo>
                <a:close/>
              </a:path>
            </a:pathLst>
          </a:custGeom>
          <a:blipFill>
            <a:blip r:embed="rId2"/>
            <a:stretch>
              <a:fillRect l="0" t="0" r="0" b="0"/>
            </a:stretch>
          </a:blipFill>
        </p:spPr>
      </p:sp>
      <p:sp>
        <p:nvSpPr>
          <p:cNvPr name="TextBox 3" id="3"/>
          <p:cNvSpPr txBox="true"/>
          <p:nvPr/>
        </p:nvSpPr>
        <p:spPr>
          <a:xfrm rot="0">
            <a:off x="1713913" y="3727455"/>
            <a:ext cx="14860175" cy="1971866"/>
          </a:xfrm>
          <a:prstGeom prst="rect">
            <a:avLst/>
          </a:prstGeom>
        </p:spPr>
        <p:txBody>
          <a:bodyPr anchor="t" rtlCol="false" tIns="0" lIns="0" bIns="0" rIns="0">
            <a:spAutoFit/>
          </a:bodyPr>
          <a:lstStyle/>
          <a:p>
            <a:pPr algn="ctr">
              <a:lnSpc>
                <a:spcPts val="15718"/>
              </a:lnSpc>
            </a:pPr>
            <a:r>
              <a:rPr lang="en-US" sz="12474">
                <a:solidFill>
                  <a:srgbClr val="37281B"/>
                </a:solidFill>
                <a:latin typeface="Saira"/>
                <a:ea typeface="Saira"/>
                <a:cs typeface="Saira"/>
                <a:sym typeface="Saira"/>
              </a:rPr>
              <a:t>Tìm hiểu về Appium</a:t>
            </a:r>
          </a:p>
        </p:txBody>
      </p:sp>
      <p:sp>
        <p:nvSpPr>
          <p:cNvPr name="TextBox 4" id="4"/>
          <p:cNvSpPr txBox="true"/>
          <p:nvPr/>
        </p:nvSpPr>
        <p:spPr>
          <a:xfrm rot="0">
            <a:off x="1764750" y="6902294"/>
            <a:ext cx="14860175" cy="613410"/>
          </a:xfrm>
          <a:prstGeom prst="rect">
            <a:avLst/>
          </a:prstGeom>
        </p:spPr>
        <p:txBody>
          <a:bodyPr anchor="t" rtlCol="false" tIns="0" lIns="0" bIns="0" rIns="0">
            <a:spAutoFit/>
          </a:bodyPr>
          <a:lstStyle/>
          <a:p>
            <a:pPr algn="ctr">
              <a:lnSpc>
                <a:spcPts val="5040"/>
              </a:lnSpc>
              <a:spcBef>
                <a:spcPct val="0"/>
              </a:spcBef>
            </a:pPr>
            <a:r>
              <a:rPr lang="en-US" sz="3600">
                <a:solidFill>
                  <a:srgbClr val="37281B"/>
                </a:solidFill>
                <a:latin typeface="Cabin"/>
                <a:ea typeface="Cabin"/>
                <a:cs typeface="Cabin"/>
                <a:sym typeface="Cabin"/>
              </a:rPr>
              <a:t>GVHD: Nguyễn Trần Thi Văn</a:t>
            </a:r>
          </a:p>
        </p:txBody>
      </p:sp>
      <p:sp>
        <p:nvSpPr>
          <p:cNvPr name="Freeform 5" id="5"/>
          <p:cNvSpPr/>
          <p:nvPr/>
        </p:nvSpPr>
        <p:spPr>
          <a:xfrm flipH="false" flipV="false" rot="0">
            <a:off x="8280779" y="7814672"/>
            <a:ext cx="1828118" cy="1942224"/>
          </a:xfrm>
          <a:custGeom>
            <a:avLst/>
            <a:gdLst/>
            <a:ahLst/>
            <a:cxnLst/>
            <a:rect r="r" b="b" t="t" l="l"/>
            <a:pathLst>
              <a:path h="1942224" w="1828118">
                <a:moveTo>
                  <a:pt x="0" y="0"/>
                </a:moveTo>
                <a:lnTo>
                  <a:pt x="1828118" y="0"/>
                </a:lnTo>
                <a:lnTo>
                  <a:pt x="1828118" y="1942224"/>
                </a:lnTo>
                <a:lnTo>
                  <a:pt x="0" y="1942224"/>
                </a:lnTo>
                <a:lnTo>
                  <a:pt x="0" y="0"/>
                </a:lnTo>
                <a:close/>
              </a:path>
            </a:pathLst>
          </a:custGeom>
          <a:blipFill>
            <a:blip r:embed="rId3"/>
            <a:stretch>
              <a:fillRect l="0" t="0" r="0" b="0"/>
            </a:stretch>
          </a:blipFill>
        </p:spPr>
      </p:sp>
      <p:sp>
        <p:nvSpPr>
          <p:cNvPr name="Freeform 6" id="6"/>
          <p:cNvSpPr/>
          <p:nvPr/>
        </p:nvSpPr>
        <p:spPr>
          <a:xfrm flipH="false" flipV="false" rot="-10800000">
            <a:off x="8280779" y="661499"/>
            <a:ext cx="1828118" cy="1942224"/>
          </a:xfrm>
          <a:custGeom>
            <a:avLst/>
            <a:gdLst/>
            <a:ahLst/>
            <a:cxnLst/>
            <a:rect r="r" b="b" t="t" l="l"/>
            <a:pathLst>
              <a:path h="1942224" w="1828118">
                <a:moveTo>
                  <a:pt x="0" y="0"/>
                </a:moveTo>
                <a:lnTo>
                  <a:pt x="1828118" y="0"/>
                </a:lnTo>
                <a:lnTo>
                  <a:pt x="1828118" y="1942224"/>
                </a:lnTo>
                <a:lnTo>
                  <a:pt x="0" y="1942224"/>
                </a:lnTo>
                <a:lnTo>
                  <a:pt x="0" y="0"/>
                </a:lnTo>
                <a:close/>
              </a:path>
            </a:pathLst>
          </a:custGeom>
          <a:blipFill>
            <a:blip r:embed="rId3"/>
            <a:stretch>
              <a:fillRect l="0" t="0" r="0" b="0"/>
            </a:stretch>
          </a:blipFill>
        </p:spPr>
      </p:sp>
      <p:sp>
        <p:nvSpPr>
          <p:cNvPr name="Freeform 7" id="7"/>
          <p:cNvSpPr/>
          <p:nvPr/>
        </p:nvSpPr>
        <p:spPr>
          <a:xfrm flipH="false" flipV="false" rot="0">
            <a:off x="446715" y="4488331"/>
            <a:ext cx="1163970" cy="1236621"/>
          </a:xfrm>
          <a:custGeom>
            <a:avLst/>
            <a:gdLst/>
            <a:ahLst/>
            <a:cxnLst/>
            <a:rect r="r" b="b" t="t" l="l"/>
            <a:pathLst>
              <a:path h="1236621" w="1163970">
                <a:moveTo>
                  <a:pt x="0" y="0"/>
                </a:moveTo>
                <a:lnTo>
                  <a:pt x="1163970" y="0"/>
                </a:lnTo>
                <a:lnTo>
                  <a:pt x="1163970" y="1236621"/>
                </a:lnTo>
                <a:lnTo>
                  <a:pt x="0" y="1236621"/>
                </a:lnTo>
                <a:lnTo>
                  <a:pt x="0" y="0"/>
                </a:lnTo>
                <a:close/>
              </a:path>
            </a:pathLst>
          </a:custGeom>
          <a:blipFill>
            <a:blip r:embed="rId3"/>
            <a:stretch>
              <a:fillRect l="0" t="0" r="0" b="0"/>
            </a:stretch>
          </a:blipFill>
        </p:spPr>
      </p:sp>
      <p:sp>
        <p:nvSpPr>
          <p:cNvPr name="Freeform 8" id="8"/>
          <p:cNvSpPr/>
          <p:nvPr/>
        </p:nvSpPr>
        <p:spPr>
          <a:xfrm flipH="false" flipV="false" rot="0">
            <a:off x="15025119" y="1028700"/>
            <a:ext cx="2234181" cy="2223010"/>
          </a:xfrm>
          <a:custGeom>
            <a:avLst/>
            <a:gdLst/>
            <a:ahLst/>
            <a:cxnLst/>
            <a:rect r="r" b="b" t="t" l="l"/>
            <a:pathLst>
              <a:path h="2223010" w="2234181">
                <a:moveTo>
                  <a:pt x="0" y="0"/>
                </a:moveTo>
                <a:lnTo>
                  <a:pt x="2234181" y="0"/>
                </a:lnTo>
                <a:lnTo>
                  <a:pt x="2234181" y="2223010"/>
                </a:lnTo>
                <a:lnTo>
                  <a:pt x="0" y="2223010"/>
                </a:lnTo>
                <a:lnTo>
                  <a:pt x="0" y="0"/>
                </a:lnTo>
                <a:close/>
              </a:path>
            </a:pathLst>
          </a:custGeom>
          <a:blipFill>
            <a:blip r:embed="rId2"/>
            <a:stretch>
              <a:fillRect l="0" t="0" r="0" b="0"/>
            </a:stretch>
          </a:blipFill>
        </p:spPr>
      </p:sp>
      <p:sp>
        <p:nvSpPr>
          <p:cNvPr name="Freeform 9" id="9"/>
          <p:cNvSpPr/>
          <p:nvPr/>
        </p:nvSpPr>
        <p:spPr>
          <a:xfrm flipH="true" flipV="false" rot="0">
            <a:off x="1028700" y="1098416"/>
            <a:ext cx="2300835" cy="2289331"/>
          </a:xfrm>
          <a:custGeom>
            <a:avLst/>
            <a:gdLst/>
            <a:ahLst/>
            <a:cxnLst/>
            <a:rect r="r" b="b" t="t" l="l"/>
            <a:pathLst>
              <a:path h="2289331" w="2300835">
                <a:moveTo>
                  <a:pt x="2300835" y="0"/>
                </a:moveTo>
                <a:lnTo>
                  <a:pt x="0" y="0"/>
                </a:lnTo>
                <a:lnTo>
                  <a:pt x="0" y="2289331"/>
                </a:lnTo>
                <a:lnTo>
                  <a:pt x="2300835" y="2289331"/>
                </a:lnTo>
                <a:lnTo>
                  <a:pt x="2300835" y="0"/>
                </a:lnTo>
                <a:close/>
              </a:path>
            </a:pathLst>
          </a:custGeom>
          <a:blipFill>
            <a:blip r:embed="rId2"/>
            <a:stretch>
              <a:fillRect l="0" t="0" r="0" b="0"/>
            </a:stretch>
          </a:blipFill>
        </p:spPr>
      </p:sp>
      <p:sp>
        <p:nvSpPr>
          <p:cNvPr name="Freeform 10" id="10"/>
          <p:cNvSpPr/>
          <p:nvPr/>
        </p:nvSpPr>
        <p:spPr>
          <a:xfrm flipH="true" flipV="true" rot="0">
            <a:off x="1028700" y="6968969"/>
            <a:ext cx="2300835" cy="2289331"/>
          </a:xfrm>
          <a:custGeom>
            <a:avLst/>
            <a:gdLst/>
            <a:ahLst/>
            <a:cxnLst/>
            <a:rect r="r" b="b" t="t" l="l"/>
            <a:pathLst>
              <a:path h="2289331" w="2300835">
                <a:moveTo>
                  <a:pt x="2300835" y="2289331"/>
                </a:moveTo>
                <a:lnTo>
                  <a:pt x="0" y="2289331"/>
                </a:lnTo>
                <a:lnTo>
                  <a:pt x="0" y="0"/>
                </a:lnTo>
                <a:lnTo>
                  <a:pt x="2300835" y="0"/>
                </a:lnTo>
                <a:lnTo>
                  <a:pt x="2300835" y="2289331"/>
                </a:lnTo>
                <a:close/>
              </a:path>
            </a:pathLst>
          </a:custGeom>
          <a:blipFill>
            <a:blip r:embed="rId2"/>
            <a:stretch>
              <a:fillRect l="0" t="0" r="0" b="0"/>
            </a:stretch>
          </a:blipFill>
        </p:spPr>
      </p:sp>
      <p:sp>
        <p:nvSpPr>
          <p:cNvPr name="Freeform 11" id="11"/>
          <p:cNvSpPr/>
          <p:nvPr/>
        </p:nvSpPr>
        <p:spPr>
          <a:xfrm flipH="false" flipV="false" rot="0">
            <a:off x="16677315" y="4488331"/>
            <a:ext cx="1163970" cy="1236621"/>
          </a:xfrm>
          <a:custGeom>
            <a:avLst/>
            <a:gdLst/>
            <a:ahLst/>
            <a:cxnLst/>
            <a:rect r="r" b="b" t="t" l="l"/>
            <a:pathLst>
              <a:path h="1236621" w="1163970">
                <a:moveTo>
                  <a:pt x="0" y="0"/>
                </a:moveTo>
                <a:lnTo>
                  <a:pt x="1163970" y="0"/>
                </a:lnTo>
                <a:lnTo>
                  <a:pt x="1163970" y="1236621"/>
                </a:lnTo>
                <a:lnTo>
                  <a:pt x="0" y="1236621"/>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D8C09C"/>
        </a:solidFill>
      </p:bgPr>
    </p:bg>
    <p:spTree>
      <p:nvGrpSpPr>
        <p:cNvPr id="1" name=""/>
        <p:cNvGrpSpPr/>
        <p:nvPr/>
      </p:nvGrpSpPr>
      <p:grpSpPr>
        <a:xfrm>
          <a:off x="0" y="0"/>
          <a:ext cx="0" cy="0"/>
          <a:chOff x="0" y="0"/>
          <a:chExt cx="0" cy="0"/>
        </a:xfrm>
      </p:grpSpPr>
      <p:sp>
        <p:nvSpPr>
          <p:cNvPr name="TextBox 2" id="2"/>
          <p:cNvSpPr txBox="true"/>
          <p:nvPr/>
        </p:nvSpPr>
        <p:spPr>
          <a:xfrm rot="0">
            <a:off x="4417333" y="1483099"/>
            <a:ext cx="9453335" cy="1095375"/>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37281B"/>
                </a:solidFill>
                <a:latin typeface="Saira"/>
                <a:ea typeface="Saira"/>
                <a:cs typeface="Saira"/>
                <a:sym typeface="Saira"/>
              </a:rPr>
              <a:t>Ưu điểm</a:t>
            </a:r>
          </a:p>
        </p:txBody>
      </p:sp>
      <p:grpSp>
        <p:nvGrpSpPr>
          <p:cNvPr name="Group 3" id="3"/>
          <p:cNvGrpSpPr/>
          <p:nvPr/>
        </p:nvGrpSpPr>
        <p:grpSpPr>
          <a:xfrm rot="0">
            <a:off x="1028700" y="4992487"/>
            <a:ext cx="2335643" cy="2438063"/>
            <a:chOff x="0" y="0"/>
            <a:chExt cx="3114190" cy="3250751"/>
          </a:xfrm>
        </p:grpSpPr>
        <p:sp>
          <p:nvSpPr>
            <p:cNvPr name="TextBox 4" id="4"/>
            <p:cNvSpPr txBox="true"/>
            <p:nvPr/>
          </p:nvSpPr>
          <p:spPr>
            <a:xfrm rot="0">
              <a:off x="0" y="9525"/>
              <a:ext cx="3114190" cy="953369"/>
            </a:xfrm>
            <a:prstGeom prst="rect">
              <a:avLst/>
            </a:prstGeom>
          </p:spPr>
          <p:txBody>
            <a:bodyPr anchor="t" rtlCol="false" tIns="0" lIns="0" bIns="0" rIns="0">
              <a:spAutoFit/>
            </a:bodyPr>
            <a:lstStyle/>
            <a:p>
              <a:pPr algn="ctr" marL="0" indent="0" lvl="0">
                <a:lnSpc>
                  <a:spcPts val="2894"/>
                </a:lnSpc>
                <a:spcBef>
                  <a:spcPct val="0"/>
                </a:spcBef>
              </a:pPr>
              <a:r>
                <a:rPr lang="en-US" sz="2412">
                  <a:solidFill>
                    <a:srgbClr val="37281B"/>
                  </a:solidFill>
                  <a:latin typeface="Saira"/>
                  <a:ea typeface="Saira"/>
                  <a:cs typeface="Saira"/>
                  <a:sym typeface="Saira"/>
                </a:rPr>
                <a:t>Hỗ trợ đa nền tảng</a:t>
              </a:r>
            </a:p>
          </p:txBody>
        </p:sp>
        <p:sp>
          <p:nvSpPr>
            <p:cNvPr name="TextBox 5" id="5"/>
            <p:cNvSpPr txBox="true"/>
            <p:nvPr/>
          </p:nvSpPr>
          <p:spPr>
            <a:xfrm rot="0">
              <a:off x="0" y="1563508"/>
              <a:ext cx="3114190" cy="1190487"/>
            </a:xfrm>
            <a:prstGeom prst="rect">
              <a:avLst/>
            </a:prstGeom>
          </p:spPr>
          <p:txBody>
            <a:bodyPr anchor="t" rtlCol="false" tIns="0" lIns="0" bIns="0" rIns="0">
              <a:spAutoFit/>
            </a:bodyPr>
            <a:lstStyle/>
            <a:p>
              <a:pPr algn="ctr">
                <a:lnSpc>
                  <a:spcPts val="1778"/>
                </a:lnSpc>
              </a:pPr>
              <a:r>
                <a:rPr lang="en-US" sz="1481">
                  <a:solidFill>
                    <a:srgbClr val="37281B"/>
                  </a:solidFill>
                  <a:latin typeface="Cabin"/>
                  <a:ea typeface="Cabin"/>
                  <a:cs typeface="Cabin"/>
                  <a:sym typeface="Cabin"/>
                </a:rPr>
                <a:t>Cho</a:t>
              </a:r>
              <a:r>
                <a:rPr lang="en-US" sz="1481" u="none">
                  <a:solidFill>
                    <a:srgbClr val="37281B"/>
                  </a:solidFill>
                  <a:latin typeface="Cabin"/>
                  <a:ea typeface="Cabin"/>
                  <a:cs typeface="Cabin"/>
                  <a:sym typeface="Cabin"/>
                </a:rPr>
                <a:t> phép kiểm thử trên cả Android và iOS mà không cần viết lại mã kiểm thử</a:t>
              </a:r>
            </a:p>
            <a:p>
              <a:pPr algn="ctr" marL="0" indent="0" lvl="0">
                <a:lnSpc>
                  <a:spcPts val="1778"/>
                </a:lnSpc>
              </a:pPr>
            </a:p>
          </p:txBody>
        </p:sp>
        <p:sp>
          <p:nvSpPr>
            <p:cNvPr name="AutoShape 6" id="6"/>
            <p:cNvSpPr/>
            <p:nvPr/>
          </p:nvSpPr>
          <p:spPr>
            <a:xfrm>
              <a:off x="0" y="1202931"/>
              <a:ext cx="3114190" cy="0"/>
            </a:xfrm>
            <a:prstGeom prst="line">
              <a:avLst/>
            </a:prstGeom>
            <a:ln cap="flat" w="52521">
              <a:solidFill>
                <a:srgbClr val="EFE7D8"/>
              </a:solidFill>
              <a:prstDash val="solid"/>
              <a:headEnd type="none" len="sm" w="sm"/>
              <a:tailEnd type="none" len="sm" w="sm"/>
            </a:ln>
          </p:spPr>
        </p:sp>
      </p:grpSp>
      <p:grpSp>
        <p:nvGrpSpPr>
          <p:cNvPr name="Group 7" id="7"/>
          <p:cNvGrpSpPr/>
          <p:nvPr/>
        </p:nvGrpSpPr>
        <p:grpSpPr>
          <a:xfrm rot="0">
            <a:off x="3767682" y="4992487"/>
            <a:ext cx="2335643" cy="2438063"/>
            <a:chOff x="0" y="0"/>
            <a:chExt cx="3114190" cy="3250751"/>
          </a:xfrm>
        </p:grpSpPr>
        <p:sp>
          <p:nvSpPr>
            <p:cNvPr name="TextBox 8" id="8"/>
            <p:cNvSpPr txBox="true"/>
            <p:nvPr/>
          </p:nvSpPr>
          <p:spPr>
            <a:xfrm rot="0">
              <a:off x="0" y="9525"/>
              <a:ext cx="3114190" cy="953369"/>
            </a:xfrm>
            <a:prstGeom prst="rect">
              <a:avLst/>
            </a:prstGeom>
          </p:spPr>
          <p:txBody>
            <a:bodyPr anchor="t" rtlCol="false" tIns="0" lIns="0" bIns="0" rIns="0">
              <a:spAutoFit/>
            </a:bodyPr>
            <a:lstStyle/>
            <a:p>
              <a:pPr algn="ctr" marL="0" indent="0" lvl="0">
                <a:lnSpc>
                  <a:spcPts val="2894"/>
                </a:lnSpc>
                <a:spcBef>
                  <a:spcPct val="0"/>
                </a:spcBef>
              </a:pPr>
              <a:r>
                <a:rPr lang="en-US" sz="2412">
                  <a:solidFill>
                    <a:srgbClr val="37281B"/>
                  </a:solidFill>
                  <a:latin typeface="Saira"/>
                  <a:ea typeface="Saira"/>
                  <a:cs typeface="Saira"/>
                  <a:sym typeface="Saira"/>
                </a:rPr>
                <a:t>Ngôn ngữ lập trình linh hoạt</a:t>
              </a:r>
            </a:p>
          </p:txBody>
        </p:sp>
        <p:sp>
          <p:nvSpPr>
            <p:cNvPr name="TextBox 9" id="9"/>
            <p:cNvSpPr txBox="true"/>
            <p:nvPr/>
          </p:nvSpPr>
          <p:spPr>
            <a:xfrm rot="0">
              <a:off x="0" y="1563508"/>
              <a:ext cx="3114190" cy="1190487"/>
            </a:xfrm>
            <a:prstGeom prst="rect">
              <a:avLst/>
            </a:prstGeom>
          </p:spPr>
          <p:txBody>
            <a:bodyPr anchor="t" rtlCol="false" tIns="0" lIns="0" bIns="0" rIns="0">
              <a:spAutoFit/>
            </a:bodyPr>
            <a:lstStyle/>
            <a:p>
              <a:pPr algn="ctr" marL="0" indent="0" lvl="0">
                <a:lnSpc>
                  <a:spcPts val="1778"/>
                </a:lnSpc>
              </a:pPr>
              <a:r>
                <a:rPr lang="en-US" sz="1481">
                  <a:solidFill>
                    <a:srgbClr val="37281B"/>
                  </a:solidFill>
                  <a:latin typeface="Cabin"/>
                  <a:ea typeface="Cabin"/>
                  <a:cs typeface="Cabin"/>
                  <a:sym typeface="Cabin"/>
                </a:rPr>
                <a:t>Hỗ trợ nhiều ngôn ngữ lập trình như Java, Python, JavaScript, C#, Ruby,... thông qua WebDriver API</a:t>
              </a:r>
            </a:p>
          </p:txBody>
        </p:sp>
        <p:sp>
          <p:nvSpPr>
            <p:cNvPr name="AutoShape 10" id="10"/>
            <p:cNvSpPr/>
            <p:nvPr/>
          </p:nvSpPr>
          <p:spPr>
            <a:xfrm>
              <a:off x="0" y="1202931"/>
              <a:ext cx="3114190" cy="0"/>
            </a:xfrm>
            <a:prstGeom prst="line">
              <a:avLst/>
            </a:prstGeom>
            <a:ln cap="flat" w="52521">
              <a:solidFill>
                <a:srgbClr val="EFE7D8"/>
              </a:solidFill>
              <a:prstDash val="solid"/>
              <a:headEnd type="none" len="sm" w="sm"/>
              <a:tailEnd type="none" len="sm" w="sm"/>
            </a:ln>
          </p:spPr>
        </p:sp>
      </p:grpSp>
      <p:grpSp>
        <p:nvGrpSpPr>
          <p:cNvPr name="Group 11" id="11"/>
          <p:cNvGrpSpPr/>
          <p:nvPr/>
        </p:nvGrpSpPr>
        <p:grpSpPr>
          <a:xfrm rot="0">
            <a:off x="6510924" y="4631402"/>
            <a:ext cx="2251894" cy="2426581"/>
            <a:chOff x="0" y="0"/>
            <a:chExt cx="3002525" cy="3235442"/>
          </a:xfrm>
        </p:grpSpPr>
        <p:sp>
          <p:nvSpPr>
            <p:cNvPr name="TextBox 12" id="12"/>
            <p:cNvSpPr txBox="true"/>
            <p:nvPr/>
          </p:nvSpPr>
          <p:spPr>
            <a:xfrm rot="0">
              <a:off x="0" y="9525"/>
              <a:ext cx="3002525" cy="1434816"/>
            </a:xfrm>
            <a:prstGeom prst="rect">
              <a:avLst/>
            </a:prstGeom>
          </p:spPr>
          <p:txBody>
            <a:bodyPr anchor="t" rtlCol="false" tIns="0" lIns="0" bIns="0" rIns="0">
              <a:spAutoFit/>
            </a:bodyPr>
            <a:lstStyle/>
            <a:p>
              <a:pPr algn="ctr" marL="0" indent="0" lvl="0">
                <a:lnSpc>
                  <a:spcPts val="2894"/>
                </a:lnSpc>
                <a:spcBef>
                  <a:spcPct val="0"/>
                </a:spcBef>
              </a:pPr>
              <a:r>
                <a:rPr lang="en-US" sz="2412">
                  <a:solidFill>
                    <a:srgbClr val="37281B"/>
                  </a:solidFill>
                  <a:latin typeface="Saira"/>
                  <a:ea typeface="Saira"/>
                  <a:cs typeface="Saira"/>
                  <a:sym typeface="Saira"/>
                </a:rPr>
                <a:t>Kiểm thử trên thiết bị thật và giả lập</a:t>
              </a:r>
            </a:p>
          </p:txBody>
        </p:sp>
        <p:sp>
          <p:nvSpPr>
            <p:cNvPr name="TextBox 13" id="13"/>
            <p:cNvSpPr txBox="true"/>
            <p:nvPr/>
          </p:nvSpPr>
          <p:spPr>
            <a:xfrm rot="0">
              <a:off x="0" y="2044955"/>
              <a:ext cx="3002525" cy="1190487"/>
            </a:xfrm>
            <a:prstGeom prst="rect">
              <a:avLst/>
            </a:prstGeom>
          </p:spPr>
          <p:txBody>
            <a:bodyPr anchor="t" rtlCol="false" tIns="0" lIns="0" bIns="0" rIns="0">
              <a:spAutoFit/>
            </a:bodyPr>
            <a:lstStyle/>
            <a:p>
              <a:pPr algn="ctr" marL="0" indent="0" lvl="0">
                <a:lnSpc>
                  <a:spcPts val="1778"/>
                </a:lnSpc>
              </a:pPr>
              <a:r>
                <a:rPr lang="en-US" sz="1481">
                  <a:solidFill>
                    <a:srgbClr val="37281B"/>
                  </a:solidFill>
                  <a:latin typeface="Cabin"/>
                  <a:ea typeface="Cabin"/>
                  <a:cs typeface="Cabin"/>
                  <a:sym typeface="Cabin"/>
                </a:rPr>
                <a:t>Hoạt động tốt trên cả thiết bị thật và giả lập, giúp tăng tính linh hoạt trong môi trường kiểm thử</a:t>
              </a:r>
            </a:p>
          </p:txBody>
        </p:sp>
        <p:sp>
          <p:nvSpPr>
            <p:cNvPr name="AutoShape 14" id="14"/>
            <p:cNvSpPr/>
            <p:nvPr/>
          </p:nvSpPr>
          <p:spPr>
            <a:xfrm>
              <a:off x="0" y="1684378"/>
              <a:ext cx="3002525" cy="0"/>
            </a:xfrm>
            <a:prstGeom prst="line">
              <a:avLst/>
            </a:prstGeom>
            <a:ln cap="flat" w="52521">
              <a:solidFill>
                <a:srgbClr val="EFE7D8"/>
              </a:solidFill>
              <a:prstDash val="solid"/>
              <a:headEnd type="none" len="sm" w="sm"/>
              <a:tailEnd type="none" len="sm" w="sm"/>
            </a:ln>
          </p:spPr>
        </p:sp>
      </p:grpSp>
      <p:grpSp>
        <p:nvGrpSpPr>
          <p:cNvPr name="Group 15" id="15"/>
          <p:cNvGrpSpPr/>
          <p:nvPr/>
        </p:nvGrpSpPr>
        <p:grpSpPr>
          <a:xfrm rot="0">
            <a:off x="9305925" y="5353572"/>
            <a:ext cx="2335643" cy="1853762"/>
            <a:chOff x="0" y="0"/>
            <a:chExt cx="3114190" cy="2471683"/>
          </a:xfrm>
        </p:grpSpPr>
        <p:sp>
          <p:nvSpPr>
            <p:cNvPr name="TextBox 16" id="16"/>
            <p:cNvSpPr txBox="true"/>
            <p:nvPr/>
          </p:nvSpPr>
          <p:spPr>
            <a:xfrm rot="0">
              <a:off x="0" y="9525"/>
              <a:ext cx="3114190" cy="471922"/>
            </a:xfrm>
            <a:prstGeom prst="rect">
              <a:avLst/>
            </a:prstGeom>
          </p:spPr>
          <p:txBody>
            <a:bodyPr anchor="t" rtlCol="false" tIns="0" lIns="0" bIns="0" rIns="0">
              <a:spAutoFit/>
            </a:bodyPr>
            <a:lstStyle/>
            <a:p>
              <a:pPr algn="ctr" marL="0" indent="0" lvl="0">
                <a:lnSpc>
                  <a:spcPts val="2894"/>
                </a:lnSpc>
                <a:spcBef>
                  <a:spcPct val="0"/>
                </a:spcBef>
              </a:pPr>
              <a:r>
                <a:rPr lang="en-US" sz="2412">
                  <a:solidFill>
                    <a:srgbClr val="37281B"/>
                  </a:solidFill>
                  <a:latin typeface="Saira"/>
                  <a:ea typeface="Saira"/>
                  <a:cs typeface="Saira"/>
                  <a:sym typeface="Saira"/>
                </a:rPr>
                <a:t>Mã nguồn mở</a:t>
              </a:r>
            </a:p>
          </p:txBody>
        </p:sp>
        <p:sp>
          <p:nvSpPr>
            <p:cNvPr name="TextBox 17" id="17"/>
            <p:cNvSpPr txBox="true"/>
            <p:nvPr/>
          </p:nvSpPr>
          <p:spPr>
            <a:xfrm rot="0">
              <a:off x="0" y="1082061"/>
              <a:ext cx="3114190" cy="892865"/>
            </a:xfrm>
            <a:prstGeom prst="rect">
              <a:avLst/>
            </a:prstGeom>
          </p:spPr>
          <p:txBody>
            <a:bodyPr anchor="t" rtlCol="false" tIns="0" lIns="0" bIns="0" rIns="0">
              <a:spAutoFit/>
            </a:bodyPr>
            <a:lstStyle/>
            <a:p>
              <a:pPr algn="ctr" marL="0" indent="0" lvl="0">
                <a:lnSpc>
                  <a:spcPts val="1778"/>
                </a:lnSpc>
              </a:pPr>
              <a:r>
                <a:rPr lang="en-US" sz="1481">
                  <a:solidFill>
                    <a:srgbClr val="37281B"/>
                  </a:solidFill>
                  <a:latin typeface="Cabin"/>
                  <a:ea typeface="Cabin"/>
                  <a:cs typeface="Cabin"/>
                  <a:sym typeface="Cabin"/>
                </a:rPr>
                <a:t>Là một công cụ mã nguồn mở, Appium miễn phí và có cộng đồng lớn hỗ trợ.</a:t>
              </a:r>
            </a:p>
          </p:txBody>
        </p:sp>
        <p:sp>
          <p:nvSpPr>
            <p:cNvPr name="AutoShape 18" id="18"/>
            <p:cNvSpPr/>
            <p:nvPr/>
          </p:nvSpPr>
          <p:spPr>
            <a:xfrm>
              <a:off x="0" y="721484"/>
              <a:ext cx="3114190" cy="0"/>
            </a:xfrm>
            <a:prstGeom prst="line">
              <a:avLst/>
            </a:prstGeom>
            <a:ln cap="flat" w="52521">
              <a:solidFill>
                <a:srgbClr val="EFE7D8"/>
              </a:solidFill>
              <a:prstDash val="solid"/>
              <a:headEnd type="none" len="sm" w="sm"/>
              <a:tailEnd type="none" len="sm" w="sm"/>
            </a:ln>
          </p:spPr>
        </p:sp>
      </p:grpSp>
      <p:grpSp>
        <p:nvGrpSpPr>
          <p:cNvPr name="Group 19" id="19"/>
          <p:cNvGrpSpPr/>
          <p:nvPr/>
        </p:nvGrpSpPr>
        <p:grpSpPr>
          <a:xfrm rot="0">
            <a:off x="12184676" y="4631402"/>
            <a:ext cx="2251894" cy="2203365"/>
            <a:chOff x="0" y="0"/>
            <a:chExt cx="3002525" cy="2937820"/>
          </a:xfrm>
        </p:grpSpPr>
        <p:sp>
          <p:nvSpPr>
            <p:cNvPr name="TextBox 20" id="20"/>
            <p:cNvSpPr txBox="true"/>
            <p:nvPr/>
          </p:nvSpPr>
          <p:spPr>
            <a:xfrm rot="0">
              <a:off x="0" y="9525"/>
              <a:ext cx="3002525" cy="1434816"/>
            </a:xfrm>
            <a:prstGeom prst="rect">
              <a:avLst/>
            </a:prstGeom>
          </p:spPr>
          <p:txBody>
            <a:bodyPr anchor="t" rtlCol="false" tIns="0" lIns="0" bIns="0" rIns="0">
              <a:spAutoFit/>
            </a:bodyPr>
            <a:lstStyle/>
            <a:p>
              <a:pPr algn="ctr" marL="0" indent="0" lvl="0">
                <a:lnSpc>
                  <a:spcPts val="2894"/>
                </a:lnSpc>
                <a:spcBef>
                  <a:spcPct val="0"/>
                </a:spcBef>
              </a:pPr>
              <a:r>
                <a:rPr lang="en-US" sz="2412">
                  <a:solidFill>
                    <a:srgbClr val="37281B"/>
                  </a:solidFill>
                  <a:latin typeface="Saira"/>
                  <a:ea typeface="Saira"/>
                  <a:cs typeface="Saira"/>
                  <a:sym typeface="Saira"/>
                </a:rPr>
                <a:t>Hỗ trợ kiểm thử ứng dụng gốc, web và hybrid</a:t>
              </a:r>
            </a:p>
          </p:txBody>
        </p:sp>
        <p:sp>
          <p:nvSpPr>
            <p:cNvPr name="TextBox 21" id="21"/>
            <p:cNvSpPr txBox="true"/>
            <p:nvPr/>
          </p:nvSpPr>
          <p:spPr>
            <a:xfrm rot="0">
              <a:off x="0" y="2044955"/>
              <a:ext cx="3002525" cy="892865"/>
            </a:xfrm>
            <a:prstGeom prst="rect">
              <a:avLst/>
            </a:prstGeom>
          </p:spPr>
          <p:txBody>
            <a:bodyPr anchor="t" rtlCol="false" tIns="0" lIns="0" bIns="0" rIns="0">
              <a:spAutoFit/>
            </a:bodyPr>
            <a:lstStyle/>
            <a:p>
              <a:pPr algn="ctr" marL="0" indent="0" lvl="0">
                <a:lnSpc>
                  <a:spcPts val="1778"/>
                </a:lnSpc>
              </a:pPr>
              <a:r>
                <a:rPr lang="en-US" sz="1481">
                  <a:solidFill>
                    <a:srgbClr val="37281B"/>
                  </a:solidFill>
                  <a:latin typeface="Cabin"/>
                  <a:ea typeface="Cabin"/>
                  <a:cs typeface="Cabin"/>
                  <a:sym typeface="Cabin"/>
                </a:rPr>
                <a:t>hỗ trợ kiểm thử trên cả ứng dụng Native, WebView, và Hybrid</a:t>
              </a:r>
            </a:p>
          </p:txBody>
        </p:sp>
        <p:sp>
          <p:nvSpPr>
            <p:cNvPr name="AutoShape 22" id="22"/>
            <p:cNvSpPr/>
            <p:nvPr/>
          </p:nvSpPr>
          <p:spPr>
            <a:xfrm>
              <a:off x="0" y="1684378"/>
              <a:ext cx="3002525" cy="0"/>
            </a:xfrm>
            <a:prstGeom prst="line">
              <a:avLst/>
            </a:prstGeom>
            <a:ln cap="flat" w="52521">
              <a:solidFill>
                <a:srgbClr val="EFE7D8"/>
              </a:solidFill>
              <a:prstDash val="solid"/>
              <a:headEnd type="none" len="sm" w="sm"/>
              <a:tailEnd type="none" len="sm" w="sm"/>
            </a:ln>
          </p:spPr>
        </p:sp>
      </p:grpSp>
      <p:grpSp>
        <p:nvGrpSpPr>
          <p:cNvPr name="Group 23" id="23"/>
          <p:cNvGrpSpPr/>
          <p:nvPr/>
        </p:nvGrpSpPr>
        <p:grpSpPr>
          <a:xfrm rot="0">
            <a:off x="14923657" y="4631402"/>
            <a:ext cx="2335643" cy="2799148"/>
            <a:chOff x="0" y="0"/>
            <a:chExt cx="3114190" cy="3732198"/>
          </a:xfrm>
        </p:grpSpPr>
        <p:sp>
          <p:nvSpPr>
            <p:cNvPr name="TextBox 24" id="24"/>
            <p:cNvSpPr txBox="true"/>
            <p:nvPr/>
          </p:nvSpPr>
          <p:spPr>
            <a:xfrm rot="0">
              <a:off x="0" y="9525"/>
              <a:ext cx="3114190" cy="1434816"/>
            </a:xfrm>
            <a:prstGeom prst="rect">
              <a:avLst/>
            </a:prstGeom>
          </p:spPr>
          <p:txBody>
            <a:bodyPr anchor="t" rtlCol="false" tIns="0" lIns="0" bIns="0" rIns="0">
              <a:spAutoFit/>
            </a:bodyPr>
            <a:lstStyle/>
            <a:p>
              <a:pPr algn="ctr" marL="0" indent="0" lvl="0">
                <a:lnSpc>
                  <a:spcPts val="2894"/>
                </a:lnSpc>
                <a:spcBef>
                  <a:spcPct val="0"/>
                </a:spcBef>
              </a:pPr>
              <a:r>
                <a:rPr lang="en-US" sz="2412">
                  <a:solidFill>
                    <a:srgbClr val="37281B"/>
                  </a:solidFill>
                  <a:latin typeface="Saira"/>
                  <a:ea typeface="Saira"/>
                  <a:cs typeface="Saira"/>
                  <a:sym typeface="Saira"/>
                </a:rPr>
                <a:t>Khả năng tái sử dụng mã kiểm thử</a:t>
              </a:r>
            </a:p>
          </p:txBody>
        </p:sp>
        <p:sp>
          <p:nvSpPr>
            <p:cNvPr name="TextBox 25" id="25"/>
            <p:cNvSpPr txBox="true"/>
            <p:nvPr/>
          </p:nvSpPr>
          <p:spPr>
            <a:xfrm rot="0">
              <a:off x="0" y="2044955"/>
              <a:ext cx="3114190" cy="1190487"/>
            </a:xfrm>
            <a:prstGeom prst="rect">
              <a:avLst/>
            </a:prstGeom>
          </p:spPr>
          <p:txBody>
            <a:bodyPr anchor="t" rtlCol="false" tIns="0" lIns="0" bIns="0" rIns="0">
              <a:spAutoFit/>
            </a:bodyPr>
            <a:lstStyle/>
            <a:p>
              <a:pPr algn="ctr" marL="0" indent="0" lvl="0">
                <a:lnSpc>
                  <a:spcPts val="1778"/>
                </a:lnSpc>
              </a:pPr>
              <a:r>
                <a:rPr lang="en-US" sz="1481">
                  <a:solidFill>
                    <a:srgbClr val="37281B"/>
                  </a:solidFill>
                  <a:latin typeface="Cabin"/>
                  <a:ea typeface="Cabin"/>
                  <a:cs typeface="Cabin"/>
                  <a:sym typeface="Cabin"/>
                </a:rPr>
                <a:t>Nhờ việc sử dụng cùng một bộ mã kiểm thử cho nhiều nền tảng, giảm thời gian và chi phí phát triển kiểm thử</a:t>
              </a:r>
            </a:p>
          </p:txBody>
        </p:sp>
        <p:sp>
          <p:nvSpPr>
            <p:cNvPr name="AutoShape 26" id="26"/>
            <p:cNvSpPr/>
            <p:nvPr/>
          </p:nvSpPr>
          <p:spPr>
            <a:xfrm>
              <a:off x="0" y="1684378"/>
              <a:ext cx="3114190" cy="0"/>
            </a:xfrm>
            <a:prstGeom prst="line">
              <a:avLst/>
            </a:prstGeom>
            <a:ln cap="flat" w="52521">
              <a:solidFill>
                <a:srgbClr val="EFE7D8"/>
              </a:solidFill>
              <a:prstDash val="solid"/>
              <a:headEnd type="none" len="sm" w="sm"/>
              <a:tailEnd type="none" len="sm" w="sm"/>
            </a:ln>
          </p:spPr>
        </p:sp>
      </p:grpSp>
    </p:spTree>
  </p:cSld>
  <p:clrMapOvr>
    <a:masterClrMapping/>
  </p:clrMapOvr>
</p:sld>
</file>

<file path=ppt/slides/slide11.xml><?xml version="1.0" encoding="utf-8"?>
<p:sld xmlns:p="http://schemas.openxmlformats.org/presentationml/2006/main" xmlns:a="http://schemas.openxmlformats.org/drawingml/2006/main">
  <p:cSld>
    <p:bg>
      <p:bgPr>
        <a:solidFill>
          <a:srgbClr val="D8C09C"/>
        </a:solidFill>
      </p:bgPr>
    </p:bg>
    <p:spTree>
      <p:nvGrpSpPr>
        <p:cNvPr id="1" name=""/>
        <p:cNvGrpSpPr/>
        <p:nvPr/>
      </p:nvGrpSpPr>
      <p:grpSpPr>
        <a:xfrm>
          <a:off x="0" y="0"/>
          <a:ext cx="0" cy="0"/>
          <a:chOff x="0" y="0"/>
          <a:chExt cx="0" cy="0"/>
        </a:xfrm>
      </p:grpSpPr>
      <p:sp>
        <p:nvSpPr>
          <p:cNvPr name="TextBox 2" id="2"/>
          <p:cNvSpPr txBox="true"/>
          <p:nvPr/>
        </p:nvSpPr>
        <p:spPr>
          <a:xfrm rot="0">
            <a:off x="4417333" y="1483099"/>
            <a:ext cx="9453335" cy="1095375"/>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37281B"/>
                </a:solidFill>
                <a:latin typeface="Saira"/>
                <a:ea typeface="Saira"/>
                <a:cs typeface="Saira"/>
                <a:sym typeface="Saira"/>
              </a:rPr>
              <a:t>Nhược điểm</a:t>
            </a:r>
          </a:p>
        </p:txBody>
      </p:sp>
      <p:grpSp>
        <p:nvGrpSpPr>
          <p:cNvPr name="Group 3" id="3"/>
          <p:cNvGrpSpPr/>
          <p:nvPr/>
        </p:nvGrpSpPr>
        <p:grpSpPr>
          <a:xfrm rot="0">
            <a:off x="1488968" y="5033826"/>
            <a:ext cx="2603040" cy="2717186"/>
            <a:chOff x="0" y="0"/>
            <a:chExt cx="3470720" cy="3622915"/>
          </a:xfrm>
        </p:grpSpPr>
        <p:sp>
          <p:nvSpPr>
            <p:cNvPr name="TextBox 4" id="4"/>
            <p:cNvSpPr txBox="true"/>
            <p:nvPr/>
          </p:nvSpPr>
          <p:spPr>
            <a:xfrm rot="0">
              <a:off x="0" y="-9525"/>
              <a:ext cx="3470720" cy="1082656"/>
            </a:xfrm>
            <a:prstGeom prst="rect">
              <a:avLst/>
            </a:prstGeom>
          </p:spPr>
          <p:txBody>
            <a:bodyPr anchor="t" rtlCol="false" tIns="0" lIns="0" bIns="0" rIns="0">
              <a:spAutoFit/>
            </a:bodyPr>
            <a:lstStyle/>
            <a:p>
              <a:pPr algn="ctr" marL="0" indent="0" lvl="0">
                <a:lnSpc>
                  <a:spcPts val="3226"/>
                </a:lnSpc>
                <a:spcBef>
                  <a:spcPct val="0"/>
                </a:spcBef>
              </a:pPr>
              <a:r>
                <a:rPr lang="en-US" sz="2688">
                  <a:solidFill>
                    <a:srgbClr val="37281B"/>
                  </a:solidFill>
                  <a:latin typeface="Saira"/>
                  <a:ea typeface="Saira"/>
                  <a:cs typeface="Saira"/>
                  <a:sym typeface="Saira"/>
                </a:rPr>
                <a:t>Hiệu suất kiểm thử chậm</a:t>
              </a:r>
            </a:p>
          </p:txBody>
        </p:sp>
        <p:sp>
          <p:nvSpPr>
            <p:cNvPr name="TextBox 5" id="5"/>
            <p:cNvSpPr txBox="true"/>
            <p:nvPr/>
          </p:nvSpPr>
          <p:spPr>
            <a:xfrm rot="0">
              <a:off x="0" y="1742507"/>
              <a:ext cx="3470720" cy="1326780"/>
            </a:xfrm>
            <a:prstGeom prst="rect">
              <a:avLst/>
            </a:prstGeom>
          </p:spPr>
          <p:txBody>
            <a:bodyPr anchor="t" rtlCol="false" tIns="0" lIns="0" bIns="0" rIns="0">
              <a:spAutoFit/>
            </a:bodyPr>
            <a:lstStyle/>
            <a:p>
              <a:pPr algn="ctr" marL="0" indent="0" lvl="0">
                <a:lnSpc>
                  <a:spcPts val="1981"/>
                </a:lnSpc>
              </a:pPr>
              <a:r>
                <a:rPr lang="en-US" sz="1651">
                  <a:solidFill>
                    <a:srgbClr val="37281B"/>
                  </a:solidFill>
                  <a:latin typeface="Cabin"/>
                  <a:ea typeface="Cabin"/>
                  <a:cs typeface="Cabin"/>
                  <a:sym typeface="Cabin"/>
                </a:rPr>
                <a:t>So với các công cụ kiểm thử khác, Appium có thể hoạt động chậm hơn, đặc biệt khi chạy trên thiết bị thật</a:t>
              </a:r>
            </a:p>
          </p:txBody>
        </p:sp>
        <p:sp>
          <p:nvSpPr>
            <p:cNvPr name="AutoShape 6" id="6"/>
            <p:cNvSpPr/>
            <p:nvPr/>
          </p:nvSpPr>
          <p:spPr>
            <a:xfrm>
              <a:off x="0" y="1340649"/>
              <a:ext cx="3470720" cy="0"/>
            </a:xfrm>
            <a:prstGeom prst="line">
              <a:avLst/>
            </a:prstGeom>
            <a:ln cap="flat" w="58534">
              <a:solidFill>
                <a:srgbClr val="EFE7D8"/>
              </a:solidFill>
              <a:prstDash val="solid"/>
              <a:headEnd type="none" len="sm" w="sm"/>
              <a:tailEnd type="none" len="sm" w="sm"/>
            </a:ln>
          </p:spPr>
        </p:sp>
      </p:grpSp>
      <p:grpSp>
        <p:nvGrpSpPr>
          <p:cNvPr name="Group 7" id="7"/>
          <p:cNvGrpSpPr/>
          <p:nvPr/>
        </p:nvGrpSpPr>
        <p:grpSpPr>
          <a:xfrm rot="0">
            <a:off x="4541523" y="5033826"/>
            <a:ext cx="2603040" cy="2468415"/>
            <a:chOff x="0" y="0"/>
            <a:chExt cx="3470720" cy="3291220"/>
          </a:xfrm>
        </p:grpSpPr>
        <p:sp>
          <p:nvSpPr>
            <p:cNvPr name="TextBox 8" id="8"/>
            <p:cNvSpPr txBox="true"/>
            <p:nvPr/>
          </p:nvSpPr>
          <p:spPr>
            <a:xfrm rot="0">
              <a:off x="0" y="-9525"/>
              <a:ext cx="3470720" cy="1082656"/>
            </a:xfrm>
            <a:prstGeom prst="rect">
              <a:avLst/>
            </a:prstGeom>
          </p:spPr>
          <p:txBody>
            <a:bodyPr anchor="t" rtlCol="false" tIns="0" lIns="0" bIns="0" rIns="0">
              <a:spAutoFit/>
            </a:bodyPr>
            <a:lstStyle/>
            <a:p>
              <a:pPr algn="ctr" marL="0" indent="0" lvl="0">
                <a:lnSpc>
                  <a:spcPts val="3226"/>
                </a:lnSpc>
                <a:spcBef>
                  <a:spcPct val="0"/>
                </a:spcBef>
              </a:pPr>
              <a:r>
                <a:rPr lang="en-US" sz="2688">
                  <a:solidFill>
                    <a:srgbClr val="37281B"/>
                  </a:solidFill>
                  <a:latin typeface="Saira"/>
                  <a:ea typeface="Saira"/>
                  <a:cs typeface="Saira"/>
                  <a:sym typeface="Saira"/>
                </a:rPr>
                <a:t>Khó khăn trong cấu hình</a:t>
              </a:r>
            </a:p>
          </p:txBody>
        </p:sp>
        <p:sp>
          <p:nvSpPr>
            <p:cNvPr name="TextBox 9" id="9"/>
            <p:cNvSpPr txBox="true"/>
            <p:nvPr/>
          </p:nvSpPr>
          <p:spPr>
            <a:xfrm rot="0">
              <a:off x="0" y="1742507"/>
              <a:ext cx="3470720" cy="995085"/>
            </a:xfrm>
            <a:prstGeom prst="rect">
              <a:avLst/>
            </a:prstGeom>
          </p:spPr>
          <p:txBody>
            <a:bodyPr anchor="t" rtlCol="false" tIns="0" lIns="0" bIns="0" rIns="0">
              <a:spAutoFit/>
            </a:bodyPr>
            <a:lstStyle/>
            <a:p>
              <a:pPr algn="ctr" marL="0" indent="0" lvl="0">
                <a:lnSpc>
                  <a:spcPts val="1981"/>
                </a:lnSpc>
              </a:pPr>
              <a:r>
                <a:rPr lang="en-US" sz="1651">
                  <a:solidFill>
                    <a:srgbClr val="37281B"/>
                  </a:solidFill>
                  <a:latin typeface="Cabin"/>
                  <a:ea typeface="Cabin"/>
                  <a:cs typeface="Cabin"/>
                  <a:sym typeface="Cabin"/>
                </a:rPr>
                <a:t>Việc cài đặt và cấu hình môi trường Appium có thể phức tạp đối với người mới</a:t>
              </a:r>
            </a:p>
          </p:txBody>
        </p:sp>
        <p:sp>
          <p:nvSpPr>
            <p:cNvPr name="AutoShape 10" id="10"/>
            <p:cNvSpPr/>
            <p:nvPr/>
          </p:nvSpPr>
          <p:spPr>
            <a:xfrm>
              <a:off x="0" y="1340649"/>
              <a:ext cx="3470720" cy="0"/>
            </a:xfrm>
            <a:prstGeom prst="line">
              <a:avLst/>
            </a:prstGeom>
            <a:ln cap="flat" w="58534">
              <a:solidFill>
                <a:srgbClr val="EFE7D8"/>
              </a:solidFill>
              <a:prstDash val="solid"/>
              <a:headEnd type="none" len="sm" w="sm"/>
              <a:tailEnd type="none" len="sm" w="sm"/>
            </a:ln>
          </p:spPr>
        </p:sp>
      </p:grpSp>
      <p:grpSp>
        <p:nvGrpSpPr>
          <p:cNvPr name="Group 11" id="11"/>
          <p:cNvGrpSpPr/>
          <p:nvPr/>
        </p:nvGrpSpPr>
        <p:grpSpPr>
          <a:xfrm rot="0">
            <a:off x="7598827" y="4631402"/>
            <a:ext cx="2509703" cy="2953161"/>
            <a:chOff x="0" y="0"/>
            <a:chExt cx="3346271" cy="3937548"/>
          </a:xfrm>
        </p:grpSpPr>
        <p:sp>
          <p:nvSpPr>
            <p:cNvPr name="TextBox 12" id="12"/>
            <p:cNvSpPr txBox="true"/>
            <p:nvPr/>
          </p:nvSpPr>
          <p:spPr>
            <a:xfrm rot="0">
              <a:off x="0" y="-9525"/>
              <a:ext cx="3346271" cy="1619222"/>
            </a:xfrm>
            <a:prstGeom prst="rect">
              <a:avLst/>
            </a:prstGeom>
          </p:spPr>
          <p:txBody>
            <a:bodyPr anchor="t" rtlCol="false" tIns="0" lIns="0" bIns="0" rIns="0">
              <a:spAutoFit/>
            </a:bodyPr>
            <a:lstStyle/>
            <a:p>
              <a:pPr algn="ctr" marL="0" indent="0" lvl="0">
                <a:lnSpc>
                  <a:spcPts val="3226"/>
                </a:lnSpc>
                <a:spcBef>
                  <a:spcPct val="0"/>
                </a:spcBef>
              </a:pPr>
              <a:r>
                <a:rPr lang="en-US" sz="2688">
                  <a:solidFill>
                    <a:srgbClr val="37281B"/>
                  </a:solidFill>
                  <a:latin typeface="Saira"/>
                  <a:ea typeface="Saira"/>
                  <a:cs typeface="Saira"/>
                  <a:sym typeface="Saira"/>
                </a:rPr>
                <a:t>Hỗ trợ hạn chế cho các tính năng nâng cao</a:t>
              </a:r>
            </a:p>
          </p:txBody>
        </p:sp>
        <p:sp>
          <p:nvSpPr>
            <p:cNvPr name="TextBox 13" id="13"/>
            <p:cNvSpPr txBox="true"/>
            <p:nvPr/>
          </p:nvSpPr>
          <p:spPr>
            <a:xfrm rot="0">
              <a:off x="0" y="2279073"/>
              <a:ext cx="3346271" cy="1658475"/>
            </a:xfrm>
            <a:prstGeom prst="rect">
              <a:avLst/>
            </a:prstGeom>
          </p:spPr>
          <p:txBody>
            <a:bodyPr anchor="t" rtlCol="false" tIns="0" lIns="0" bIns="0" rIns="0">
              <a:spAutoFit/>
            </a:bodyPr>
            <a:lstStyle/>
            <a:p>
              <a:pPr algn="ctr" marL="0" indent="0" lvl="0">
                <a:lnSpc>
                  <a:spcPts val="1981"/>
                </a:lnSpc>
              </a:pPr>
              <a:r>
                <a:rPr lang="en-US" sz="1651">
                  <a:solidFill>
                    <a:srgbClr val="37281B"/>
                  </a:solidFill>
                  <a:latin typeface="Cabin"/>
                  <a:ea typeface="Cabin"/>
                  <a:cs typeface="Cabin"/>
                  <a:sym typeface="Cabin"/>
                </a:rPr>
                <a:t>Appium có thể gặp khó khăn khi kiểm thử các tính năng nâng cao như cử chỉ phức tạp hoặc phần mềm bên thứ ba tích hợp trong ứng dụng</a:t>
              </a:r>
            </a:p>
          </p:txBody>
        </p:sp>
        <p:sp>
          <p:nvSpPr>
            <p:cNvPr name="AutoShape 14" id="14"/>
            <p:cNvSpPr/>
            <p:nvPr/>
          </p:nvSpPr>
          <p:spPr>
            <a:xfrm>
              <a:off x="0" y="1877215"/>
              <a:ext cx="3346271" cy="0"/>
            </a:xfrm>
            <a:prstGeom prst="line">
              <a:avLst/>
            </a:prstGeom>
            <a:ln cap="flat" w="58534">
              <a:solidFill>
                <a:srgbClr val="EFE7D8"/>
              </a:solidFill>
              <a:prstDash val="solid"/>
              <a:headEnd type="none" len="sm" w="sm"/>
              <a:tailEnd type="none" len="sm" w="sm"/>
            </a:ln>
          </p:spPr>
        </p:sp>
      </p:grpSp>
      <p:grpSp>
        <p:nvGrpSpPr>
          <p:cNvPr name="Group 15" id="15"/>
          <p:cNvGrpSpPr/>
          <p:nvPr/>
        </p:nvGrpSpPr>
        <p:grpSpPr>
          <a:xfrm rot="0">
            <a:off x="10616017" y="4631402"/>
            <a:ext cx="2603040" cy="3119610"/>
            <a:chOff x="0" y="0"/>
            <a:chExt cx="3470720" cy="4159481"/>
          </a:xfrm>
        </p:grpSpPr>
        <p:sp>
          <p:nvSpPr>
            <p:cNvPr name="TextBox 16" id="16"/>
            <p:cNvSpPr txBox="true"/>
            <p:nvPr/>
          </p:nvSpPr>
          <p:spPr>
            <a:xfrm rot="0">
              <a:off x="0" y="-9525"/>
              <a:ext cx="3470720" cy="1619222"/>
            </a:xfrm>
            <a:prstGeom prst="rect">
              <a:avLst/>
            </a:prstGeom>
          </p:spPr>
          <p:txBody>
            <a:bodyPr anchor="t" rtlCol="false" tIns="0" lIns="0" bIns="0" rIns="0">
              <a:spAutoFit/>
            </a:bodyPr>
            <a:lstStyle/>
            <a:p>
              <a:pPr algn="ctr" marL="0" indent="0" lvl="0">
                <a:lnSpc>
                  <a:spcPts val="3226"/>
                </a:lnSpc>
                <a:spcBef>
                  <a:spcPct val="0"/>
                </a:spcBef>
              </a:pPr>
              <a:r>
                <a:rPr lang="en-US" sz="2688">
                  <a:solidFill>
                    <a:srgbClr val="37281B"/>
                  </a:solidFill>
                  <a:latin typeface="Saira"/>
                  <a:ea typeface="Saira"/>
                  <a:cs typeface="Saira"/>
                  <a:sym typeface="Saira"/>
                </a:rPr>
                <a:t>Khả năng tương thích không đồng nhất</a:t>
              </a:r>
            </a:p>
          </p:txBody>
        </p:sp>
        <p:sp>
          <p:nvSpPr>
            <p:cNvPr name="TextBox 17" id="17"/>
            <p:cNvSpPr txBox="true"/>
            <p:nvPr/>
          </p:nvSpPr>
          <p:spPr>
            <a:xfrm rot="0">
              <a:off x="0" y="2279073"/>
              <a:ext cx="3470720" cy="1326780"/>
            </a:xfrm>
            <a:prstGeom prst="rect">
              <a:avLst/>
            </a:prstGeom>
          </p:spPr>
          <p:txBody>
            <a:bodyPr anchor="t" rtlCol="false" tIns="0" lIns="0" bIns="0" rIns="0">
              <a:spAutoFit/>
            </a:bodyPr>
            <a:lstStyle/>
            <a:p>
              <a:pPr algn="ctr" marL="0" indent="0" lvl="0">
                <a:lnSpc>
                  <a:spcPts val="1981"/>
                </a:lnSpc>
              </a:pPr>
              <a:r>
                <a:rPr lang="en-US" sz="1651">
                  <a:solidFill>
                    <a:srgbClr val="37281B"/>
                  </a:solidFill>
                  <a:latin typeface="Cabin"/>
                  <a:ea typeface="Cabin"/>
                  <a:cs typeface="Cabin"/>
                  <a:sym typeface="Cabin"/>
                </a:rPr>
                <a:t>Các phiên bản hệ điều hành khác nhau hoặc các bản cập nhật có thể gây ra lỗi không tương thích</a:t>
              </a:r>
            </a:p>
          </p:txBody>
        </p:sp>
        <p:sp>
          <p:nvSpPr>
            <p:cNvPr name="AutoShape 18" id="18"/>
            <p:cNvSpPr/>
            <p:nvPr/>
          </p:nvSpPr>
          <p:spPr>
            <a:xfrm>
              <a:off x="0" y="1877215"/>
              <a:ext cx="3470720" cy="0"/>
            </a:xfrm>
            <a:prstGeom prst="line">
              <a:avLst/>
            </a:prstGeom>
            <a:ln cap="flat" w="58534">
              <a:solidFill>
                <a:srgbClr val="EFE7D8"/>
              </a:solidFill>
              <a:prstDash val="solid"/>
              <a:headEnd type="none" len="sm" w="sm"/>
              <a:tailEnd type="none" len="sm" w="sm"/>
            </a:ln>
          </p:spPr>
        </p:sp>
      </p:grpSp>
      <p:grpSp>
        <p:nvGrpSpPr>
          <p:cNvPr name="Group 19" id="19"/>
          <p:cNvGrpSpPr/>
          <p:nvPr/>
        </p:nvGrpSpPr>
        <p:grpSpPr>
          <a:xfrm rot="0">
            <a:off x="13922141" y="4631402"/>
            <a:ext cx="2509703" cy="3201932"/>
            <a:chOff x="0" y="0"/>
            <a:chExt cx="3346271" cy="4269243"/>
          </a:xfrm>
        </p:grpSpPr>
        <p:sp>
          <p:nvSpPr>
            <p:cNvPr name="TextBox 20" id="20"/>
            <p:cNvSpPr txBox="true"/>
            <p:nvPr/>
          </p:nvSpPr>
          <p:spPr>
            <a:xfrm rot="0">
              <a:off x="0" y="-9525"/>
              <a:ext cx="3346271" cy="1619222"/>
            </a:xfrm>
            <a:prstGeom prst="rect">
              <a:avLst/>
            </a:prstGeom>
          </p:spPr>
          <p:txBody>
            <a:bodyPr anchor="t" rtlCol="false" tIns="0" lIns="0" bIns="0" rIns="0">
              <a:spAutoFit/>
            </a:bodyPr>
            <a:lstStyle/>
            <a:p>
              <a:pPr algn="ctr" marL="0" indent="0" lvl="0">
                <a:lnSpc>
                  <a:spcPts val="3226"/>
                </a:lnSpc>
                <a:spcBef>
                  <a:spcPct val="0"/>
                </a:spcBef>
              </a:pPr>
              <a:r>
                <a:rPr lang="en-US" sz="2688">
                  <a:solidFill>
                    <a:srgbClr val="37281B"/>
                  </a:solidFill>
                  <a:latin typeface="Saira"/>
                  <a:ea typeface="Saira"/>
                  <a:cs typeface="Saira"/>
                  <a:sym typeface="Saira"/>
                </a:rPr>
                <a:t>Yêu cầu kiến thức kỹ thuật cao</a:t>
              </a:r>
            </a:p>
          </p:txBody>
        </p:sp>
        <p:sp>
          <p:nvSpPr>
            <p:cNvPr name="TextBox 21" id="21"/>
            <p:cNvSpPr txBox="true"/>
            <p:nvPr/>
          </p:nvSpPr>
          <p:spPr>
            <a:xfrm rot="0">
              <a:off x="0" y="2279073"/>
              <a:ext cx="3346271" cy="1990170"/>
            </a:xfrm>
            <a:prstGeom prst="rect">
              <a:avLst/>
            </a:prstGeom>
          </p:spPr>
          <p:txBody>
            <a:bodyPr anchor="t" rtlCol="false" tIns="0" lIns="0" bIns="0" rIns="0">
              <a:spAutoFit/>
            </a:bodyPr>
            <a:lstStyle/>
            <a:p>
              <a:pPr algn="ctr" marL="0" indent="0" lvl="0">
                <a:lnSpc>
                  <a:spcPts val="1981"/>
                </a:lnSpc>
              </a:pPr>
              <a:r>
                <a:rPr lang="en-US" sz="1651">
                  <a:solidFill>
                    <a:srgbClr val="37281B"/>
                  </a:solidFill>
                  <a:latin typeface="Cabin"/>
                  <a:ea typeface="Cabin"/>
                  <a:cs typeface="Cabin"/>
                  <a:sym typeface="Cabin"/>
                </a:rPr>
                <a:t>Người kiểm thử cần nắm vững các công nghệ như Selenium, Mobile Automation và các API để khai thác hết tiềm năng của Appium</a:t>
              </a:r>
            </a:p>
          </p:txBody>
        </p:sp>
        <p:sp>
          <p:nvSpPr>
            <p:cNvPr name="AutoShape 22" id="22"/>
            <p:cNvSpPr/>
            <p:nvPr/>
          </p:nvSpPr>
          <p:spPr>
            <a:xfrm>
              <a:off x="0" y="1877215"/>
              <a:ext cx="3346271" cy="0"/>
            </a:xfrm>
            <a:prstGeom prst="line">
              <a:avLst/>
            </a:prstGeom>
            <a:ln cap="flat" w="58534">
              <a:solidFill>
                <a:srgbClr val="EFE7D8"/>
              </a:solidFill>
              <a:prstDash val="solid"/>
              <a:headEnd type="none" len="sm" w="sm"/>
              <a:tailEnd type="none" len="sm" w="sm"/>
            </a:ln>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TextBox 2" id="2"/>
          <p:cNvSpPr txBox="true"/>
          <p:nvPr/>
        </p:nvSpPr>
        <p:spPr>
          <a:xfrm rot="0">
            <a:off x="9144000" y="3850152"/>
            <a:ext cx="7774485" cy="2190750"/>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37281B"/>
                </a:solidFill>
                <a:latin typeface="Saira"/>
                <a:ea typeface="Saira"/>
                <a:cs typeface="Saira"/>
                <a:sym typeface="Saira"/>
              </a:rPr>
              <a:t>Cài đặt - môi trường</a:t>
            </a:r>
          </a:p>
        </p:txBody>
      </p:sp>
      <p:sp>
        <p:nvSpPr>
          <p:cNvPr name="Freeform 3" id="3"/>
          <p:cNvSpPr/>
          <p:nvPr/>
        </p:nvSpPr>
        <p:spPr>
          <a:xfrm flipH="true" flipV="false" rot="0">
            <a:off x="14497917" y="374350"/>
            <a:ext cx="3415268" cy="3133509"/>
          </a:xfrm>
          <a:custGeom>
            <a:avLst/>
            <a:gdLst/>
            <a:ahLst/>
            <a:cxnLst/>
            <a:rect r="r" b="b" t="t" l="l"/>
            <a:pathLst>
              <a:path h="3133509" w="3415268">
                <a:moveTo>
                  <a:pt x="3415268" y="0"/>
                </a:moveTo>
                <a:lnTo>
                  <a:pt x="0" y="0"/>
                </a:lnTo>
                <a:lnTo>
                  <a:pt x="0" y="3133508"/>
                </a:lnTo>
                <a:lnTo>
                  <a:pt x="3415268" y="3133508"/>
                </a:lnTo>
                <a:lnTo>
                  <a:pt x="3415268" y="0"/>
                </a:lnTo>
                <a:close/>
              </a:path>
            </a:pathLst>
          </a:custGeom>
          <a:blipFill>
            <a:blip r:embed="rId2"/>
            <a:stretch>
              <a:fillRect l="0" t="0" r="0" b="0"/>
            </a:stretch>
          </a:blipFill>
        </p:spPr>
      </p:sp>
      <p:grpSp>
        <p:nvGrpSpPr>
          <p:cNvPr name="Group 4" id="4"/>
          <p:cNvGrpSpPr/>
          <p:nvPr/>
        </p:nvGrpSpPr>
        <p:grpSpPr>
          <a:xfrm rot="0">
            <a:off x="2510956" y="1666592"/>
            <a:ext cx="5257121" cy="1192422"/>
            <a:chOff x="0" y="0"/>
            <a:chExt cx="7009494" cy="1589896"/>
          </a:xfrm>
        </p:grpSpPr>
        <p:sp>
          <p:nvSpPr>
            <p:cNvPr name="TextBox 5" id="5"/>
            <p:cNvSpPr txBox="true"/>
            <p:nvPr/>
          </p:nvSpPr>
          <p:spPr>
            <a:xfrm rot="0">
              <a:off x="0" y="-69196"/>
              <a:ext cx="7009494" cy="858994"/>
            </a:xfrm>
            <a:prstGeom prst="rect">
              <a:avLst/>
            </a:prstGeom>
          </p:spPr>
          <p:txBody>
            <a:bodyPr anchor="t" rtlCol="false" tIns="0" lIns="0" bIns="0" rIns="0">
              <a:spAutoFit/>
            </a:bodyPr>
            <a:lstStyle/>
            <a:p>
              <a:pPr algn="l" marL="0" indent="0" lvl="0">
                <a:lnSpc>
                  <a:spcPts val="5425"/>
                </a:lnSpc>
              </a:pPr>
              <a:r>
                <a:rPr lang="en-US" sz="3875">
                  <a:solidFill>
                    <a:srgbClr val="37281B"/>
                  </a:solidFill>
                  <a:latin typeface="Saira"/>
                  <a:ea typeface="Saira"/>
                  <a:cs typeface="Saira"/>
                  <a:sym typeface="Saira"/>
                </a:rPr>
                <a:t>Bước 1</a:t>
              </a:r>
            </a:p>
          </p:txBody>
        </p:sp>
        <p:sp>
          <p:nvSpPr>
            <p:cNvPr name="TextBox 6" id="6"/>
            <p:cNvSpPr txBox="true"/>
            <p:nvPr/>
          </p:nvSpPr>
          <p:spPr>
            <a:xfrm rot="0">
              <a:off x="0" y="946995"/>
              <a:ext cx="7009494" cy="634637"/>
            </a:xfrm>
            <a:prstGeom prst="rect">
              <a:avLst/>
            </a:prstGeom>
          </p:spPr>
          <p:txBody>
            <a:bodyPr anchor="t" rtlCol="false" tIns="0" lIns="0" bIns="0" rIns="0">
              <a:spAutoFit/>
            </a:bodyPr>
            <a:lstStyle/>
            <a:p>
              <a:pPr algn="l" marL="0" indent="0" lvl="0">
                <a:lnSpc>
                  <a:spcPts val="4030"/>
                </a:lnSpc>
              </a:pPr>
              <a:r>
                <a:rPr lang="en-US" sz="2878">
                  <a:solidFill>
                    <a:srgbClr val="37281B"/>
                  </a:solidFill>
                  <a:latin typeface="Cabin"/>
                  <a:ea typeface="Cabin"/>
                  <a:cs typeface="Cabin"/>
                  <a:sym typeface="Cabin"/>
                </a:rPr>
                <a:t>Cài đặt appium </a:t>
              </a:r>
            </a:p>
          </p:txBody>
        </p:sp>
      </p:grpSp>
      <p:grpSp>
        <p:nvGrpSpPr>
          <p:cNvPr name="Group 7" id="7"/>
          <p:cNvGrpSpPr/>
          <p:nvPr/>
        </p:nvGrpSpPr>
        <p:grpSpPr>
          <a:xfrm rot="0">
            <a:off x="2510956" y="3587707"/>
            <a:ext cx="5257121" cy="1192422"/>
            <a:chOff x="0" y="0"/>
            <a:chExt cx="7009494" cy="1589896"/>
          </a:xfrm>
        </p:grpSpPr>
        <p:sp>
          <p:nvSpPr>
            <p:cNvPr name="TextBox 8" id="8"/>
            <p:cNvSpPr txBox="true"/>
            <p:nvPr/>
          </p:nvSpPr>
          <p:spPr>
            <a:xfrm rot="0">
              <a:off x="0" y="-69196"/>
              <a:ext cx="7009494" cy="858994"/>
            </a:xfrm>
            <a:prstGeom prst="rect">
              <a:avLst/>
            </a:prstGeom>
          </p:spPr>
          <p:txBody>
            <a:bodyPr anchor="t" rtlCol="false" tIns="0" lIns="0" bIns="0" rIns="0">
              <a:spAutoFit/>
            </a:bodyPr>
            <a:lstStyle/>
            <a:p>
              <a:pPr algn="l" marL="0" indent="0" lvl="0">
                <a:lnSpc>
                  <a:spcPts val="5425"/>
                </a:lnSpc>
              </a:pPr>
              <a:r>
                <a:rPr lang="en-US" sz="3875">
                  <a:solidFill>
                    <a:srgbClr val="37281B"/>
                  </a:solidFill>
                  <a:latin typeface="Saira"/>
                  <a:ea typeface="Saira"/>
                  <a:cs typeface="Saira"/>
                  <a:sym typeface="Saira"/>
                </a:rPr>
                <a:t>Bước 2</a:t>
              </a:r>
            </a:p>
          </p:txBody>
        </p:sp>
        <p:sp>
          <p:nvSpPr>
            <p:cNvPr name="TextBox 9" id="9"/>
            <p:cNvSpPr txBox="true"/>
            <p:nvPr/>
          </p:nvSpPr>
          <p:spPr>
            <a:xfrm rot="0">
              <a:off x="0" y="946995"/>
              <a:ext cx="7009494" cy="634637"/>
            </a:xfrm>
            <a:prstGeom prst="rect">
              <a:avLst/>
            </a:prstGeom>
          </p:spPr>
          <p:txBody>
            <a:bodyPr anchor="t" rtlCol="false" tIns="0" lIns="0" bIns="0" rIns="0">
              <a:spAutoFit/>
            </a:bodyPr>
            <a:lstStyle/>
            <a:p>
              <a:pPr algn="l" marL="0" indent="0" lvl="0">
                <a:lnSpc>
                  <a:spcPts val="4030"/>
                </a:lnSpc>
              </a:pPr>
              <a:r>
                <a:rPr lang="en-US" sz="2878">
                  <a:solidFill>
                    <a:srgbClr val="37281B"/>
                  </a:solidFill>
                  <a:latin typeface="Cabin"/>
                  <a:ea typeface="Cabin"/>
                  <a:cs typeface="Cabin"/>
                  <a:sym typeface="Cabin"/>
                </a:rPr>
                <a:t>Tải appium driver</a:t>
              </a:r>
            </a:p>
          </p:txBody>
        </p:sp>
      </p:grpSp>
      <p:grpSp>
        <p:nvGrpSpPr>
          <p:cNvPr name="Group 10" id="10"/>
          <p:cNvGrpSpPr/>
          <p:nvPr/>
        </p:nvGrpSpPr>
        <p:grpSpPr>
          <a:xfrm rot="0">
            <a:off x="2510956" y="5507847"/>
            <a:ext cx="5257121" cy="1192422"/>
            <a:chOff x="0" y="0"/>
            <a:chExt cx="7009494" cy="1589896"/>
          </a:xfrm>
        </p:grpSpPr>
        <p:sp>
          <p:nvSpPr>
            <p:cNvPr name="TextBox 11" id="11"/>
            <p:cNvSpPr txBox="true"/>
            <p:nvPr/>
          </p:nvSpPr>
          <p:spPr>
            <a:xfrm rot="0">
              <a:off x="0" y="-69196"/>
              <a:ext cx="7009494" cy="858994"/>
            </a:xfrm>
            <a:prstGeom prst="rect">
              <a:avLst/>
            </a:prstGeom>
          </p:spPr>
          <p:txBody>
            <a:bodyPr anchor="t" rtlCol="false" tIns="0" lIns="0" bIns="0" rIns="0">
              <a:spAutoFit/>
            </a:bodyPr>
            <a:lstStyle/>
            <a:p>
              <a:pPr algn="l" marL="0" indent="0" lvl="0">
                <a:lnSpc>
                  <a:spcPts val="5425"/>
                </a:lnSpc>
              </a:pPr>
              <a:r>
                <a:rPr lang="en-US" sz="3875">
                  <a:solidFill>
                    <a:srgbClr val="37281B"/>
                  </a:solidFill>
                  <a:latin typeface="Saira"/>
                  <a:ea typeface="Saira"/>
                  <a:cs typeface="Saira"/>
                  <a:sym typeface="Saira"/>
                </a:rPr>
                <a:t>Bước 3</a:t>
              </a:r>
            </a:p>
          </p:txBody>
        </p:sp>
        <p:sp>
          <p:nvSpPr>
            <p:cNvPr name="TextBox 12" id="12"/>
            <p:cNvSpPr txBox="true"/>
            <p:nvPr/>
          </p:nvSpPr>
          <p:spPr>
            <a:xfrm rot="0">
              <a:off x="0" y="946995"/>
              <a:ext cx="7009494" cy="634637"/>
            </a:xfrm>
            <a:prstGeom prst="rect">
              <a:avLst/>
            </a:prstGeom>
          </p:spPr>
          <p:txBody>
            <a:bodyPr anchor="t" rtlCol="false" tIns="0" lIns="0" bIns="0" rIns="0">
              <a:spAutoFit/>
            </a:bodyPr>
            <a:lstStyle/>
            <a:p>
              <a:pPr algn="l" marL="0" indent="0" lvl="0">
                <a:lnSpc>
                  <a:spcPts val="4030"/>
                </a:lnSpc>
              </a:pPr>
              <a:r>
                <a:rPr lang="en-US" sz="2878">
                  <a:solidFill>
                    <a:srgbClr val="37281B"/>
                  </a:solidFill>
                  <a:latin typeface="Cabin"/>
                  <a:ea typeface="Cabin"/>
                  <a:cs typeface="Cabin"/>
                  <a:sym typeface="Cabin"/>
                </a:rPr>
                <a:t>Tải appium Server UI </a:t>
              </a:r>
            </a:p>
          </p:txBody>
        </p:sp>
      </p:grpSp>
      <p:grpSp>
        <p:nvGrpSpPr>
          <p:cNvPr name="Group 13" id="13"/>
          <p:cNvGrpSpPr/>
          <p:nvPr/>
        </p:nvGrpSpPr>
        <p:grpSpPr>
          <a:xfrm rot="0">
            <a:off x="2510956" y="7427986"/>
            <a:ext cx="5257121" cy="1192422"/>
            <a:chOff x="0" y="0"/>
            <a:chExt cx="7009494" cy="1589896"/>
          </a:xfrm>
        </p:grpSpPr>
        <p:sp>
          <p:nvSpPr>
            <p:cNvPr name="TextBox 14" id="14"/>
            <p:cNvSpPr txBox="true"/>
            <p:nvPr/>
          </p:nvSpPr>
          <p:spPr>
            <a:xfrm rot="0">
              <a:off x="0" y="-69196"/>
              <a:ext cx="7009494" cy="858994"/>
            </a:xfrm>
            <a:prstGeom prst="rect">
              <a:avLst/>
            </a:prstGeom>
          </p:spPr>
          <p:txBody>
            <a:bodyPr anchor="t" rtlCol="false" tIns="0" lIns="0" bIns="0" rIns="0">
              <a:spAutoFit/>
            </a:bodyPr>
            <a:lstStyle/>
            <a:p>
              <a:pPr algn="l" marL="0" indent="0" lvl="0">
                <a:lnSpc>
                  <a:spcPts val="5425"/>
                </a:lnSpc>
              </a:pPr>
              <a:r>
                <a:rPr lang="en-US" sz="3875">
                  <a:solidFill>
                    <a:srgbClr val="37281B"/>
                  </a:solidFill>
                  <a:latin typeface="Saira"/>
                  <a:ea typeface="Saira"/>
                  <a:cs typeface="Saira"/>
                  <a:sym typeface="Saira"/>
                </a:rPr>
                <a:t>Bước 4</a:t>
              </a:r>
            </a:p>
          </p:txBody>
        </p:sp>
        <p:sp>
          <p:nvSpPr>
            <p:cNvPr name="TextBox 15" id="15"/>
            <p:cNvSpPr txBox="true"/>
            <p:nvPr/>
          </p:nvSpPr>
          <p:spPr>
            <a:xfrm rot="0">
              <a:off x="0" y="946995"/>
              <a:ext cx="7009494" cy="634637"/>
            </a:xfrm>
            <a:prstGeom prst="rect">
              <a:avLst/>
            </a:prstGeom>
          </p:spPr>
          <p:txBody>
            <a:bodyPr anchor="t" rtlCol="false" tIns="0" lIns="0" bIns="0" rIns="0">
              <a:spAutoFit/>
            </a:bodyPr>
            <a:lstStyle/>
            <a:p>
              <a:pPr algn="l" marL="0" indent="0" lvl="0">
                <a:lnSpc>
                  <a:spcPts val="4030"/>
                </a:lnSpc>
              </a:pPr>
              <a:r>
                <a:rPr lang="en-US" sz="2878">
                  <a:solidFill>
                    <a:srgbClr val="37281B"/>
                  </a:solidFill>
                  <a:latin typeface="Cabin"/>
                  <a:ea typeface="Cabin"/>
                  <a:cs typeface="Cabin"/>
                  <a:sym typeface="Cabin"/>
                </a:rPr>
                <a:t>Cài đặt appium inspector </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6142210" y="1028700"/>
            <a:ext cx="1117090" cy="1186816"/>
          </a:xfrm>
          <a:custGeom>
            <a:avLst/>
            <a:gdLst/>
            <a:ahLst/>
            <a:cxnLst/>
            <a:rect r="r" b="b" t="t" l="l"/>
            <a:pathLst>
              <a:path h="1186816" w="1117090">
                <a:moveTo>
                  <a:pt x="0" y="0"/>
                </a:moveTo>
                <a:lnTo>
                  <a:pt x="1117090" y="0"/>
                </a:lnTo>
                <a:lnTo>
                  <a:pt x="1117090" y="1186816"/>
                </a:lnTo>
                <a:lnTo>
                  <a:pt x="0" y="1186816"/>
                </a:lnTo>
                <a:lnTo>
                  <a:pt x="0" y="0"/>
                </a:lnTo>
                <a:close/>
              </a:path>
            </a:pathLst>
          </a:custGeom>
          <a:blipFill>
            <a:blip r:embed="rId2"/>
            <a:stretch>
              <a:fillRect l="0" t="0" r="0" b="0"/>
            </a:stretch>
          </a:blipFill>
        </p:spPr>
      </p:sp>
      <p:sp>
        <p:nvSpPr>
          <p:cNvPr name="Freeform 3" id="3"/>
          <p:cNvSpPr/>
          <p:nvPr/>
        </p:nvSpPr>
        <p:spPr>
          <a:xfrm flipH="false" flipV="false" rot="-10800000">
            <a:off x="972465" y="1028700"/>
            <a:ext cx="1117090" cy="1186816"/>
          </a:xfrm>
          <a:custGeom>
            <a:avLst/>
            <a:gdLst/>
            <a:ahLst/>
            <a:cxnLst/>
            <a:rect r="r" b="b" t="t" l="l"/>
            <a:pathLst>
              <a:path h="1186816" w="1117090">
                <a:moveTo>
                  <a:pt x="0" y="0"/>
                </a:moveTo>
                <a:lnTo>
                  <a:pt x="1117090" y="0"/>
                </a:lnTo>
                <a:lnTo>
                  <a:pt x="1117090" y="1186816"/>
                </a:lnTo>
                <a:lnTo>
                  <a:pt x="0" y="1186816"/>
                </a:lnTo>
                <a:lnTo>
                  <a:pt x="0" y="0"/>
                </a:lnTo>
                <a:close/>
              </a:path>
            </a:pathLst>
          </a:custGeom>
          <a:blipFill>
            <a:blip r:embed="rId2"/>
            <a:stretch>
              <a:fillRect l="0" t="0" r="0" b="0"/>
            </a:stretch>
          </a:blipFill>
        </p:spPr>
      </p:sp>
      <p:sp>
        <p:nvSpPr>
          <p:cNvPr name="Freeform 4" id="4"/>
          <p:cNvSpPr/>
          <p:nvPr/>
        </p:nvSpPr>
        <p:spPr>
          <a:xfrm flipH="false" flipV="false" rot="-10800000">
            <a:off x="1028700" y="8190975"/>
            <a:ext cx="1004620" cy="1067325"/>
          </a:xfrm>
          <a:custGeom>
            <a:avLst/>
            <a:gdLst/>
            <a:ahLst/>
            <a:cxnLst/>
            <a:rect r="r" b="b" t="t" l="l"/>
            <a:pathLst>
              <a:path h="1067325" w="1004620">
                <a:moveTo>
                  <a:pt x="0" y="0"/>
                </a:moveTo>
                <a:lnTo>
                  <a:pt x="1004620" y="0"/>
                </a:lnTo>
                <a:lnTo>
                  <a:pt x="1004620" y="1067325"/>
                </a:lnTo>
                <a:lnTo>
                  <a:pt x="0" y="1067325"/>
                </a:lnTo>
                <a:lnTo>
                  <a:pt x="0" y="0"/>
                </a:lnTo>
                <a:close/>
              </a:path>
            </a:pathLst>
          </a:custGeom>
          <a:blipFill>
            <a:blip r:embed="rId2"/>
            <a:stretch>
              <a:fillRect l="0" t="0" r="0" b="0"/>
            </a:stretch>
          </a:blipFill>
        </p:spPr>
      </p:sp>
      <p:sp>
        <p:nvSpPr>
          <p:cNvPr name="Freeform 5" id="5"/>
          <p:cNvSpPr/>
          <p:nvPr/>
        </p:nvSpPr>
        <p:spPr>
          <a:xfrm flipH="false" flipV="false" rot="-10800000">
            <a:off x="16254680" y="8190975"/>
            <a:ext cx="1004620" cy="1067325"/>
          </a:xfrm>
          <a:custGeom>
            <a:avLst/>
            <a:gdLst/>
            <a:ahLst/>
            <a:cxnLst/>
            <a:rect r="r" b="b" t="t" l="l"/>
            <a:pathLst>
              <a:path h="1067325" w="1004620">
                <a:moveTo>
                  <a:pt x="0" y="0"/>
                </a:moveTo>
                <a:lnTo>
                  <a:pt x="1004620" y="0"/>
                </a:lnTo>
                <a:lnTo>
                  <a:pt x="1004620" y="1067325"/>
                </a:lnTo>
                <a:lnTo>
                  <a:pt x="0" y="1067325"/>
                </a:lnTo>
                <a:lnTo>
                  <a:pt x="0" y="0"/>
                </a:lnTo>
                <a:close/>
              </a:path>
            </a:pathLst>
          </a:custGeom>
          <a:blipFill>
            <a:blip r:embed="rId2"/>
            <a:stretch>
              <a:fillRect l="0" t="0" r="0" b="0"/>
            </a:stretch>
          </a:blipFill>
        </p:spPr>
      </p:sp>
      <p:sp>
        <p:nvSpPr>
          <p:cNvPr name="Freeform 6" id="6"/>
          <p:cNvSpPr/>
          <p:nvPr/>
        </p:nvSpPr>
        <p:spPr>
          <a:xfrm flipH="false" flipV="false" rot="0">
            <a:off x="3631586" y="3006091"/>
            <a:ext cx="12089129" cy="2463160"/>
          </a:xfrm>
          <a:custGeom>
            <a:avLst/>
            <a:gdLst/>
            <a:ahLst/>
            <a:cxnLst/>
            <a:rect r="r" b="b" t="t" l="l"/>
            <a:pathLst>
              <a:path h="2463160" w="12089129">
                <a:moveTo>
                  <a:pt x="0" y="0"/>
                </a:moveTo>
                <a:lnTo>
                  <a:pt x="12089129" y="0"/>
                </a:lnTo>
                <a:lnTo>
                  <a:pt x="12089129" y="2463160"/>
                </a:lnTo>
                <a:lnTo>
                  <a:pt x="0" y="2463160"/>
                </a:lnTo>
                <a:lnTo>
                  <a:pt x="0" y="0"/>
                </a:lnTo>
                <a:close/>
              </a:path>
            </a:pathLst>
          </a:custGeom>
          <a:blipFill>
            <a:blip r:embed="rId3"/>
            <a:stretch>
              <a:fillRect l="0" t="0" r="0" b="0"/>
            </a:stretch>
          </a:blipFill>
        </p:spPr>
      </p:sp>
      <p:sp>
        <p:nvSpPr>
          <p:cNvPr name="Freeform 7" id="7"/>
          <p:cNvSpPr/>
          <p:nvPr/>
        </p:nvSpPr>
        <p:spPr>
          <a:xfrm flipH="false" flipV="false" rot="0">
            <a:off x="3631586" y="6812483"/>
            <a:ext cx="11301259" cy="1412657"/>
          </a:xfrm>
          <a:custGeom>
            <a:avLst/>
            <a:gdLst/>
            <a:ahLst/>
            <a:cxnLst/>
            <a:rect r="r" b="b" t="t" l="l"/>
            <a:pathLst>
              <a:path h="1412657" w="11301259">
                <a:moveTo>
                  <a:pt x="0" y="0"/>
                </a:moveTo>
                <a:lnTo>
                  <a:pt x="11301259" y="0"/>
                </a:lnTo>
                <a:lnTo>
                  <a:pt x="11301259" y="1412658"/>
                </a:lnTo>
                <a:lnTo>
                  <a:pt x="0" y="1412658"/>
                </a:lnTo>
                <a:lnTo>
                  <a:pt x="0" y="0"/>
                </a:lnTo>
                <a:close/>
              </a:path>
            </a:pathLst>
          </a:custGeom>
          <a:blipFill>
            <a:blip r:embed="rId4"/>
            <a:stretch>
              <a:fillRect l="0" t="0" r="0" b="0"/>
            </a:stretch>
          </a:blipFill>
        </p:spPr>
      </p:sp>
      <p:sp>
        <p:nvSpPr>
          <p:cNvPr name="TextBox 8" id="8"/>
          <p:cNvSpPr txBox="true"/>
          <p:nvPr/>
        </p:nvSpPr>
        <p:spPr>
          <a:xfrm rot="0">
            <a:off x="3886677" y="785660"/>
            <a:ext cx="10458410" cy="1095375"/>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37281B"/>
                </a:solidFill>
                <a:latin typeface="Saira"/>
                <a:ea typeface="Saira"/>
                <a:cs typeface="Saira"/>
                <a:sym typeface="Saira"/>
              </a:rPr>
              <a:t>Bước 1</a:t>
            </a:r>
          </a:p>
        </p:txBody>
      </p:sp>
      <p:sp>
        <p:nvSpPr>
          <p:cNvPr name="TextBox 9" id="9"/>
          <p:cNvSpPr txBox="true"/>
          <p:nvPr/>
        </p:nvSpPr>
        <p:spPr>
          <a:xfrm rot="0">
            <a:off x="3631586" y="2215516"/>
            <a:ext cx="5383622" cy="4572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37281B"/>
                </a:solidFill>
                <a:latin typeface="Saira"/>
                <a:ea typeface="Saira"/>
                <a:cs typeface="Saira"/>
                <a:sym typeface="Saira"/>
              </a:rPr>
              <a:t>Mở cmd và chạy : </a:t>
            </a:r>
            <a:r>
              <a:rPr lang="en-US" sz="3000">
                <a:solidFill>
                  <a:srgbClr val="FF5757"/>
                </a:solidFill>
                <a:latin typeface="Saira"/>
                <a:ea typeface="Saira"/>
                <a:cs typeface="Saira"/>
                <a:sym typeface="Saira"/>
              </a:rPr>
              <a:t>i -g appium</a:t>
            </a:r>
          </a:p>
        </p:txBody>
      </p:sp>
      <p:sp>
        <p:nvSpPr>
          <p:cNvPr name="TextBox 10" id="10"/>
          <p:cNvSpPr txBox="true"/>
          <p:nvPr/>
        </p:nvSpPr>
        <p:spPr>
          <a:xfrm rot="0">
            <a:off x="3631586" y="6021908"/>
            <a:ext cx="7687731" cy="4572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37281B"/>
                </a:solidFill>
                <a:latin typeface="Saira"/>
                <a:ea typeface="Saira"/>
                <a:cs typeface="Saira"/>
                <a:sym typeface="Saira"/>
              </a:rPr>
              <a:t>Sau đó check lại version : </a:t>
            </a:r>
            <a:r>
              <a:rPr lang="en-US" sz="3000">
                <a:solidFill>
                  <a:srgbClr val="FF5757"/>
                </a:solidFill>
                <a:latin typeface="Saira"/>
                <a:ea typeface="Saira"/>
                <a:cs typeface="Saira"/>
                <a:sym typeface="Saira"/>
              </a:rPr>
              <a:t>appium –version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6142210" y="1028700"/>
            <a:ext cx="1117090" cy="1186816"/>
          </a:xfrm>
          <a:custGeom>
            <a:avLst/>
            <a:gdLst/>
            <a:ahLst/>
            <a:cxnLst/>
            <a:rect r="r" b="b" t="t" l="l"/>
            <a:pathLst>
              <a:path h="1186816" w="1117090">
                <a:moveTo>
                  <a:pt x="0" y="0"/>
                </a:moveTo>
                <a:lnTo>
                  <a:pt x="1117090" y="0"/>
                </a:lnTo>
                <a:lnTo>
                  <a:pt x="1117090" y="1186816"/>
                </a:lnTo>
                <a:lnTo>
                  <a:pt x="0" y="1186816"/>
                </a:lnTo>
                <a:lnTo>
                  <a:pt x="0" y="0"/>
                </a:lnTo>
                <a:close/>
              </a:path>
            </a:pathLst>
          </a:custGeom>
          <a:blipFill>
            <a:blip r:embed="rId2"/>
            <a:stretch>
              <a:fillRect l="0" t="0" r="0" b="0"/>
            </a:stretch>
          </a:blipFill>
        </p:spPr>
      </p:sp>
      <p:sp>
        <p:nvSpPr>
          <p:cNvPr name="Freeform 3" id="3"/>
          <p:cNvSpPr/>
          <p:nvPr/>
        </p:nvSpPr>
        <p:spPr>
          <a:xfrm flipH="false" flipV="false" rot="-10800000">
            <a:off x="972465" y="1028700"/>
            <a:ext cx="1117090" cy="1186816"/>
          </a:xfrm>
          <a:custGeom>
            <a:avLst/>
            <a:gdLst/>
            <a:ahLst/>
            <a:cxnLst/>
            <a:rect r="r" b="b" t="t" l="l"/>
            <a:pathLst>
              <a:path h="1186816" w="1117090">
                <a:moveTo>
                  <a:pt x="0" y="0"/>
                </a:moveTo>
                <a:lnTo>
                  <a:pt x="1117090" y="0"/>
                </a:lnTo>
                <a:lnTo>
                  <a:pt x="1117090" y="1186816"/>
                </a:lnTo>
                <a:lnTo>
                  <a:pt x="0" y="1186816"/>
                </a:lnTo>
                <a:lnTo>
                  <a:pt x="0" y="0"/>
                </a:lnTo>
                <a:close/>
              </a:path>
            </a:pathLst>
          </a:custGeom>
          <a:blipFill>
            <a:blip r:embed="rId2"/>
            <a:stretch>
              <a:fillRect l="0" t="0" r="0" b="0"/>
            </a:stretch>
          </a:blipFill>
        </p:spPr>
      </p:sp>
      <p:sp>
        <p:nvSpPr>
          <p:cNvPr name="Freeform 4" id="4"/>
          <p:cNvSpPr/>
          <p:nvPr/>
        </p:nvSpPr>
        <p:spPr>
          <a:xfrm flipH="false" flipV="false" rot="-10800000">
            <a:off x="1028700" y="8190975"/>
            <a:ext cx="1004620" cy="1067325"/>
          </a:xfrm>
          <a:custGeom>
            <a:avLst/>
            <a:gdLst/>
            <a:ahLst/>
            <a:cxnLst/>
            <a:rect r="r" b="b" t="t" l="l"/>
            <a:pathLst>
              <a:path h="1067325" w="1004620">
                <a:moveTo>
                  <a:pt x="0" y="0"/>
                </a:moveTo>
                <a:lnTo>
                  <a:pt x="1004620" y="0"/>
                </a:lnTo>
                <a:lnTo>
                  <a:pt x="1004620" y="1067325"/>
                </a:lnTo>
                <a:lnTo>
                  <a:pt x="0" y="1067325"/>
                </a:lnTo>
                <a:lnTo>
                  <a:pt x="0" y="0"/>
                </a:lnTo>
                <a:close/>
              </a:path>
            </a:pathLst>
          </a:custGeom>
          <a:blipFill>
            <a:blip r:embed="rId2"/>
            <a:stretch>
              <a:fillRect l="0" t="0" r="0" b="0"/>
            </a:stretch>
          </a:blipFill>
        </p:spPr>
      </p:sp>
      <p:sp>
        <p:nvSpPr>
          <p:cNvPr name="Freeform 5" id="5"/>
          <p:cNvSpPr/>
          <p:nvPr/>
        </p:nvSpPr>
        <p:spPr>
          <a:xfrm flipH="false" flipV="false" rot="-10800000">
            <a:off x="16254680" y="8190975"/>
            <a:ext cx="1004620" cy="1067325"/>
          </a:xfrm>
          <a:custGeom>
            <a:avLst/>
            <a:gdLst/>
            <a:ahLst/>
            <a:cxnLst/>
            <a:rect r="r" b="b" t="t" l="l"/>
            <a:pathLst>
              <a:path h="1067325" w="1004620">
                <a:moveTo>
                  <a:pt x="0" y="0"/>
                </a:moveTo>
                <a:lnTo>
                  <a:pt x="1004620" y="0"/>
                </a:lnTo>
                <a:lnTo>
                  <a:pt x="1004620" y="1067325"/>
                </a:lnTo>
                <a:lnTo>
                  <a:pt x="0" y="1067325"/>
                </a:lnTo>
                <a:lnTo>
                  <a:pt x="0" y="0"/>
                </a:lnTo>
                <a:close/>
              </a:path>
            </a:pathLst>
          </a:custGeom>
          <a:blipFill>
            <a:blip r:embed="rId2"/>
            <a:stretch>
              <a:fillRect l="0" t="0" r="0" b="0"/>
            </a:stretch>
          </a:blipFill>
        </p:spPr>
      </p:sp>
      <p:sp>
        <p:nvSpPr>
          <p:cNvPr name="Freeform 6" id="6"/>
          <p:cNvSpPr/>
          <p:nvPr/>
        </p:nvSpPr>
        <p:spPr>
          <a:xfrm flipH="false" flipV="false" rot="0">
            <a:off x="2677359" y="4493803"/>
            <a:ext cx="14023396" cy="1998334"/>
          </a:xfrm>
          <a:custGeom>
            <a:avLst/>
            <a:gdLst/>
            <a:ahLst/>
            <a:cxnLst/>
            <a:rect r="r" b="b" t="t" l="l"/>
            <a:pathLst>
              <a:path h="1998334" w="14023396">
                <a:moveTo>
                  <a:pt x="0" y="0"/>
                </a:moveTo>
                <a:lnTo>
                  <a:pt x="14023396" y="0"/>
                </a:lnTo>
                <a:lnTo>
                  <a:pt x="14023396" y="1998334"/>
                </a:lnTo>
                <a:lnTo>
                  <a:pt x="0" y="1998334"/>
                </a:lnTo>
                <a:lnTo>
                  <a:pt x="0" y="0"/>
                </a:lnTo>
                <a:close/>
              </a:path>
            </a:pathLst>
          </a:custGeom>
          <a:blipFill>
            <a:blip r:embed="rId3"/>
            <a:stretch>
              <a:fillRect l="0" t="0" r="0" b="0"/>
            </a:stretch>
          </a:blipFill>
        </p:spPr>
      </p:sp>
      <p:sp>
        <p:nvSpPr>
          <p:cNvPr name="TextBox 7" id="7"/>
          <p:cNvSpPr txBox="true"/>
          <p:nvPr/>
        </p:nvSpPr>
        <p:spPr>
          <a:xfrm rot="0">
            <a:off x="3886677" y="785660"/>
            <a:ext cx="10458410" cy="1095375"/>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37281B"/>
                </a:solidFill>
                <a:latin typeface="Saira"/>
                <a:ea typeface="Saira"/>
                <a:cs typeface="Saira"/>
                <a:sym typeface="Saira"/>
              </a:rPr>
              <a:t>Bước 2</a:t>
            </a:r>
          </a:p>
        </p:txBody>
      </p:sp>
      <p:sp>
        <p:nvSpPr>
          <p:cNvPr name="TextBox 8" id="8"/>
          <p:cNvSpPr txBox="true"/>
          <p:nvPr/>
        </p:nvSpPr>
        <p:spPr>
          <a:xfrm rot="0">
            <a:off x="4287722" y="2960278"/>
            <a:ext cx="9712555" cy="4572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37281B"/>
                </a:solidFill>
                <a:latin typeface="Saira"/>
                <a:ea typeface="Saira"/>
                <a:cs typeface="Saira"/>
                <a:sym typeface="Saira"/>
              </a:rPr>
              <a:t>Mở cmd và chạy : </a:t>
            </a:r>
            <a:r>
              <a:rPr lang="en-US" sz="3000">
                <a:solidFill>
                  <a:srgbClr val="FF5757"/>
                </a:solidFill>
                <a:latin typeface="Saira"/>
                <a:ea typeface="Saira"/>
                <a:cs typeface="Saira"/>
                <a:sym typeface="Saira"/>
              </a:rPr>
              <a:t>appium driver install uiautomator2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2727546" cy="2522985"/>
          </a:xfrm>
          <a:custGeom>
            <a:avLst/>
            <a:gdLst/>
            <a:ahLst/>
            <a:cxnLst/>
            <a:rect r="r" b="b" t="t" l="l"/>
            <a:pathLst>
              <a:path h="2522985" w="2727546">
                <a:moveTo>
                  <a:pt x="0" y="0"/>
                </a:moveTo>
                <a:lnTo>
                  <a:pt x="2727546" y="0"/>
                </a:lnTo>
                <a:lnTo>
                  <a:pt x="2727546" y="2522985"/>
                </a:lnTo>
                <a:lnTo>
                  <a:pt x="0" y="2522985"/>
                </a:lnTo>
                <a:lnTo>
                  <a:pt x="0" y="0"/>
                </a:lnTo>
                <a:close/>
              </a:path>
            </a:pathLst>
          </a:custGeom>
          <a:blipFill>
            <a:blip r:embed="rId2"/>
            <a:stretch>
              <a:fillRect l="0" t="0" r="-71655" b="-143774"/>
            </a:stretch>
          </a:blipFill>
        </p:spPr>
      </p:sp>
      <p:sp>
        <p:nvSpPr>
          <p:cNvPr name="Freeform 3" id="3"/>
          <p:cNvSpPr/>
          <p:nvPr/>
        </p:nvSpPr>
        <p:spPr>
          <a:xfrm flipH="false" flipV="false" rot="-10800000">
            <a:off x="14531754" y="6735315"/>
            <a:ext cx="2727546" cy="2522985"/>
          </a:xfrm>
          <a:custGeom>
            <a:avLst/>
            <a:gdLst/>
            <a:ahLst/>
            <a:cxnLst/>
            <a:rect r="r" b="b" t="t" l="l"/>
            <a:pathLst>
              <a:path h="2522985" w="2727546">
                <a:moveTo>
                  <a:pt x="0" y="0"/>
                </a:moveTo>
                <a:lnTo>
                  <a:pt x="2727546" y="0"/>
                </a:lnTo>
                <a:lnTo>
                  <a:pt x="2727546" y="2522985"/>
                </a:lnTo>
                <a:lnTo>
                  <a:pt x="0" y="2522985"/>
                </a:lnTo>
                <a:lnTo>
                  <a:pt x="0" y="0"/>
                </a:lnTo>
                <a:close/>
              </a:path>
            </a:pathLst>
          </a:custGeom>
          <a:blipFill>
            <a:blip r:embed="rId2"/>
            <a:stretch>
              <a:fillRect l="0" t="0" r="-71655" b="-143774"/>
            </a:stretch>
          </a:blipFill>
        </p:spPr>
      </p:sp>
      <p:sp>
        <p:nvSpPr>
          <p:cNvPr name="TextBox 4" id="4"/>
          <p:cNvSpPr txBox="true"/>
          <p:nvPr/>
        </p:nvSpPr>
        <p:spPr>
          <a:xfrm rot="0">
            <a:off x="2392473" y="1545430"/>
            <a:ext cx="4058860" cy="1095375"/>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37281B"/>
                </a:solidFill>
                <a:latin typeface="Saira"/>
                <a:ea typeface="Saira"/>
                <a:cs typeface="Saira"/>
                <a:sym typeface="Saira"/>
              </a:rPr>
              <a:t>Bước 3(1)</a:t>
            </a:r>
          </a:p>
        </p:txBody>
      </p:sp>
      <p:sp>
        <p:nvSpPr>
          <p:cNvPr name="TextBox 5" id="5"/>
          <p:cNvSpPr txBox="true"/>
          <p:nvPr/>
        </p:nvSpPr>
        <p:spPr>
          <a:xfrm rot="0">
            <a:off x="2695033" y="3034652"/>
            <a:ext cx="12335146" cy="976916"/>
          </a:xfrm>
          <a:prstGeom prst="rect">
            <a:avLst/>
          </a:prstGeom>
        </p:spPr>
        <p:txBody>
          <a:bodyPr anchor="t" rtlCol="false" tIns="0" lIns="0" bIns="0" rIns="0">
            <a:spAutoFit/>
          </a:bodyPr>
          <a:lstStyle/>
          <a:p>
            <a:pPr algn="ctr" marL="0" indent="0" lvl="0">
              <a:lnSpc>
                <a:spcPts val="3904"/>
              </a:lnSpc>
            </a:pPr>
            <a:r>
              <a:rPr lang="en-US" sz="2788">
                <a:solidFill>
                  <a:srgbClr val="37281B"/>
                </a:solidFill>
                <a:latin typeface="Saira"/>
                <a:ea typeface="Saira"/>
                <a:cs typeface="Saira"/>
                <a:sym typeface="Saira"/>
              </a:rPr>
              <a:t>Truy cập link và tải theo hệ điều hành : </a:t>
            </a:r>
            <a:r>
              <a:rPr lang="en-US" b="true" sz="2788" u="sng">
                <a:solidFill>
                  <a:srgbClr val="FF5757"/>
                </a:solidFill>
                <a:latin typeface="Saira Bold"/>
                <a:ea typeface="Saira Bold"/>
                <a:cs typeface="Saira Bold"/>
                <a:sym typeface="Saira Bold"/>
              </a:rPr>
              <a:t>https://github.com/appium/appium-desktop/releases/tag/v1.22.3-4</a:t>
            </a:r>
          </a:p>
        </p:txBody>
      </p:sp>
      <p:sp>
        <p:nvSpPr>
          <p:cNvPr name="Freeform 6" id="6"/>
          <p:cNvSpPr/>
          <p:nvPr/>
        </p:nvSpPr>
        <p:spPr>
          <a:xfrm flipH="false" flipV="false" rot="0">
            <a:off x="2963125" y="4277734"/>
            <a:ext cx="12932402" cy="4477844"/>
          </a:xfrm>
          <a:custGeom>
            <a:avLst/>
            <a:gdLst/>
            <a:ahLst/>
            <a:cxnLst/>
            <a:rect r="r" b="b" t="t" l="l"/>
            <a:pathLst>
              <a:path h="4477844" w="12932402">
                <a:moveTo>
                  <a:pt x="0" y="0"/>
                </a:moveTo>
                <a:lnTo>
                  <a:pt x="12932402" y="0"/>
                </a:lnTo>
                <a:lnTo>
                  <a:pt x="12932402" y="4477844"/>
                </a:lnTo>
                <a:lnTo>
                  <a:pt x="0" y="4477844"/>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8C09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46842" y="374191"/>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3" id="3"/>
          <p:cNvSpPr/>
          <p:nvPr/>
        </p:nvSpPr>
        <p:spPr>
          <a:xfrm flipH="false" flipV="false" rot="-10800000">
            <a:off x="146842" y="8788803"/>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4" id="4"/>
          <p:cNvSpPr/>
          <p:nvPr/>
        </p:nvSpPr>
        <p:spPr>
          <a:xfrm flipH="false" flipV="false" rot="-10800000">
            <a:off x="16846940" y="8788803"/>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5" id="5"/>
          <p:cNvSpPr/>
          <p:nvPr/>
        </p:nvSpPr>
        <p:spPr>
          <a:xfrm flipH="false" flipV="false" rot="-10800000">
            <a:off x="16846940" y="374191"/>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6" id="6"/>
          <p:cNvSpPr/>
          <p:nvPr/>
        </p:nvSpPr>
        <p:spPr>
          <a:xfrm flipH="false" flipV="false" rot="0">
            <a:off x="5916580" y="3760762"/>
            <a:ext cx="6042598" cy="4704983"/>
          </a:xfrm>
          <a:custGeom>
            <a:avLst/>
            <a:gdLst/>
            <a:ahLst/>
            <a:cxnLst/>
            <a:rect r="r" b="b" t="t" l="l"/>
            <a:pathLst>
              <a:path h="4704983" w="6042598">
                <a:moveTo>
                  <a:pt x="0" y="0"/>
                </a:moveTo>
                <a:lnTo>
                  <a:pt x="6042598" y="0"/>
                </a:lnTo>
                <a:lnTo>
                  <a:pt x="6042598" y="4704983"/>
                </a:lnTo>
                <a:lnTo>
                  <a:pt x="0" y="4704983"/>
                </a:lnTo>
                <a:lnTo>
                  <a:pt x="0" y="0"/>
                </a:lnTo>
                <a:close/>
              </a:path>
            </a:pathLst>
          </a:custGeom>
          <a:blipFill>
            <a:blip r:embed="rId3"/>
            <a:stretch>
              <a:fillRect l="0" t="0" r="0" b="0"/>
            </a:stretch>
          </a:blipFill>
        </p:spPr>
      </p:sp>
      <p:sp>
        <p:nvSpPr>
          <p:cNvPr name="TextBox 7" id="7"/>
          <p:cNvSpPr txBox="true"/>
          <p:nvPr/>
        </p:nvSpPr>
        <p:spPr>
          <a:xfrm rot="0">
            <a:off x="2471678" y="1289418"/>
            <a:ext cx="4058860" cy="1095375"/>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37281B"/>
                </a:solidFill>
                <a:latin typeface="Saira"/>
                <a:ea typeface="Saira"/>
                <a:cs typeface="Saira"/>
                <a:sym typeface="Saira"/>
              </a:rPr>
              <a:t>Bước 3(2)</a:t>
            </a:r>
          </a:p>
        </p:txBody>
      </p:sp>
      <p:sp>
        <p:nvSpPr>
          <p:cNvPr name="TextBox 8" id="8"/>
          <p:cNvSpPr txBox="true"/>
          <p:nvPr/>
        </p:nvSpPr>
        <p:spPr>
          <a:xfrm rot="0">
            <a:off x="4717338" y="2783038"/>
            <a:ext cx="8441081" cy="671144"/>
          </a:xfrm>
          <a:prstGeom prst="rect">
            <a:avLst/>
          </a:prstGeom>
        </p:spPr>
        <p:txBody>
          <a:bodyPr anchor="t" rtlCol="false" tIns="0" lIns="0" bIns="0" rIns="0">
            <a:spAutoFit/>
          </a:bodyPr>
          <a:lstStyle/>
          <a:p>
            <a:pPr algn="ctr" marL="0" indent="0" lvl="0">
              <a:lnSpc>
                <a:spcPts val="5532"/>
              </a:lnSpc>
            </a:pPr>
            <a:r>
              <a:rPr lang="en-US" sz="3951">
                <a:solidFill>
                  <a:srgbClr val="37281B"/>
                </a:solidFill>
                <a:latin typeface="Saira"/>
                <a:ea typeface="Saira"/>
                <a:cs typeface="Saira"/>
                <a:sym typeface="Saira"/>
              </a:rPr>
              <a:t>Sau khi tải xong ta chạy server lên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8C09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46842" y="374191"/>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3" id="3"/>
          <p:cNvSpPr/>
          <p:nvPr/>
        </p:nvSpPr>
        <p:spPr>
          <a:xfrm flipH="false" flipV="false" rot="-10800000">
            <a:off x="146842" y="8788803"/>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4" id="4"/>
          <p:cNvSpPr/>
          <p:nvPr/>
        </p:nvSpPr>
        <p:spPr>
          <a:xfrm flipH="false" flipV="false" rot="-10800000">
            <a:off x="16846940" y="8788803"/>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5" id="5"/>
          <p:cNvSpPr/>
          <p:nvPr/>
        </p:nvSpPr>
        <p:spPr>
          <a:xfrm flipH="false" flipV="false" rot="-10800000">
            <a:off x="16846940" y="374191"/>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6" id="6"/>
          <p:cNvSpPr/>
          <p:nvPr/>
        </p:nvSpPr>
        <p:spPr>
          <a:xfrm flipH="false" flipV="false" rot="0">
            <a:off x="2471678" y="3930432"/>
            <a:ext cx="6042598" cy="4704983"/>
          </a:xfrm>
          <a:custGeom>
            <a:avLst/>
            <a:gdLst/>
            <a:ahLst/>
            <a:cxnLst/>
            <a:rect r="r" b="b" t="t" l="l"/>
            <a:pathLst>
              <a:path h="4704983" w="6042598">
                <a:moveTo>
                  <a:pt x="0" y="0"/>
                </a:moveTo>
                <a:lnTo>
                  <a:pt x="6042598" y="0"/>
                </a:lnTo>
                <a:lnTo>
                  <a:pt x="6042598" y="4704983"/>
                </a:lnTo>
                <a:lnTo>
                  <a:pt x="0" y="4704983"/>
                </a:lnTo>
                <a:lnTo>
                  <a:pt x="0" y="0"/>
                </a:lnTo>
                <a:close/>
              </a:path>
            </a:pathLst>
          </a:custGeom>
          <a:blipFill>
            <a:blip r:embed="rId3"/>
            <a:stretch>
              <a:fillRect l="0" t="0" r="0" b="0"/>
            </a:stretch>
          </a:blipFill>
        </p:spPr>
      </p:sp>
      <p:sp>
        <p:nvSpPr>
          <p:cNvPr name="Freeform 7" id="7"/>
          <p:cNvSpPr/>
          <p:nvPr/>
        </p:nvSpPr>
        <p:spPr>
          <a:xfrm flipH="false" flipV="false" rot="0">
            <a:off x="10079443" y="3930432"/>
            <a:ext cx="4754800" cy="4704983"/>
          </a:xfrm>
          <a:custGeom>
            <a:avLst/>
            <a:gdLst/>
            <a:ahLst/>
            <a:cxnLst/>
            <a:rect r="r" b="b" t="t" l="l"/>
            <a:pathLst>
              <a:path h="4704983" w="4754800">
                <a:moveTo>
                  <a:pt x="0" y="0"/>
                </a:moveTo>
                <a:lnTo>
                  <a:pt x="4754800" y="0"/>
                </a:lnTo>
                <a:lnTo>
                  <a:pt x="4754800" y="4704983"/>
                </a:lnTo>
                <a:lnTo>
                  <a:pt x="0" y="4704983"/>
                </a:lnTo>
                <a:lnTo>
                  <a:pt x="0" y="0"/>
                </a:lnTo>
                <a:close/>
              </a:path>
            </a:pathLst>
          </a:custGeom>
          <a:blipFill>
            <a:blip r:embed="rId4"/>
            <a:stretch>
              <a:fillRect l="0" t="0" r="-6687" b="0"/>
            </a:stretch>
          </a:blipFill>
        </p:spPr>
      </p:sp>
      <p:sp>
        <p:nvSpPr>
          <p:cNvPr name="TextBox 8" id="8"/>
          <p:cNvSpPr txBox="true"/>
          <p:nvPr/>
        </p:nvSpPr>
        <p:spPr>
          <a:xfrm rot="0">
            <a:off x="2471678" y="1289418"/>
            <a:ext cx="4058860" cy="1095375"/>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37281B"/>
                </a:solidFill>
                <a:latin typeface="Saira"/>
                <a:ea typeface="Saira"/>
                <a:cs typeface="Saira"/>
                <a:sym typeface="Saira"/>
              </a:rPr>
              <a:t>Bước 3(3)</a:t>
            </a:r>
          </a:p>
        </p:txBody>
      </p:sp>
      <p:sp>
        <p:nvSpPr>
          <p:cNvPr name="TextBox 9" id="9"/>
          <p:cNvSpPr txBox="true"/>
          <p:nvPr/>
        </p:nvSpPr>
        <p:spPr>
          <a:xfrm rot="0">
            <a:off x="2471678" y="3133886"/>
            <a:ext cx="6042598" cy="463499"/>
          </a:xfrm>
          <a:prstGeom prst="rect">
            <a:avLst/>
          </a:prstGeom>
        </p:spPr>
        <p:txBody>
          <a:bodyPr anchor="t" rtlCol="false" tIns="0" lIns="0" bIns="0" rIns="0">
            <a:spAutoFit/>
          </a:bodyPr>
          <a:lstStyle/>
          <a:p>
            <a:pPr algn="ctr" marL="0" indent="0" lvl="0">
              <a:lnSpc>
                <a:spcPts val="3852"/>
              </a:lnSpc>
            </a:pPr>
            <a:r>
              <a:rPr lang="en-US" sz="2752">
                <a:solidFill>
                  <a:srgbClr val="37281B"/>
                </a:solidFill>
                <a:latin typeface="Saira"/>
                <a:ea typeface="Saira"/>
                <a:cs typeface="Saira"/>
                <a:sym typeface="Saira"/>
              </a:rPr>
              <a:t>Sau khi tải xong ta chạy server lên </a:t>
            </a:r>
          </a:p>
        </p:txBody>
      </p:sp>
      <p:sp>
        <p:nvSpPr>
          <p:cNvPr name="TextBox 10" id="10"/>
          <p:cNvSpPr txBox="true"/>
          <p:nvPr/>
        </p:nvSpPr>
        <p:spPr>
          <a:xfrm rot="0">
            <a:off x="9908789" y="3133886"/>
            <a:ext cx="4925454" cy="463499"/>
          </a:xfrm>
          <a:prstGeom prst="rect">
            <a:avLst/>
          </a:prstGeom>
        </p:spPr>
        <p:txBody>
          <a:bodyPr anchor="t" rtlCol="false" tIns="0" lIns="0" bIns="0" rIns="0">
            <a:spAutoFit/>
          </a:bodyPr>
          <a:lstStyle/>
          <a:p>
            <a:pPr algn="ctr" marL="0" indent="0" lvl="0">
              <a:lnSpc>
                <a:spcPts val="3852"/>
              </a:lnSpc>
            </a:pPr>
            <a:r>
              <a:rPr lang="en-US" sz="2752">
                <a:solidFill>
                  <a:srgbClr val="37281B"/>
                </a:solidFill>
                <a:latin typeface="Saira"/>
                <a:ea typeface="Saira"/>
                <a:cs typeface="Saira"/>
                <a:sym typeface="Saira"/>
              </a:rPr>
              <a:t>Sau khi cài đặt thành công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8C09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46842" y="374191"/>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3" id="3"/>
          <p:cNvSpPr/>
          <p:nvPr/>
        </p:nvSpPr>
        <p:spPr>
          <a:xfrm flipH="false" flipV="false" rot="-10800000">
            <a:off x="146842" y="8788803"/>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4" id="4"/>
          <p:cNvSpPr/>
          <p:nvPr/>
        </p:nvSpPr>
        <p:spPr>
          <a:xfrm flipH="false" flipV="false" rot="-10800000">
            <a:off x="16846940" y="8788803"/>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5" id="5"/>
          <p:cNvSpPr/>
          <p:nvPr/>
        </p:nvSpPr>
        <p:spPr>
          <a:xfrm flipH="false" flipV="false" rot="-10800000">
            <a:off x="16846940" y="374191"/>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6" id="6"/>
          <p:cNvSpPr/>
          <p:nvPr/>
        </p:nvSpPr>
        <p:spPr>
          <a:xfrm flipH="false" flipV="false" rot="0">
            <a:off x="5545681" y="3024341"/>
            <a:ext cx="11713619" cy="5476117"/>
          </a:xfrm>
          <a:custGeom>
            <a:avLst/>
            <a:gdLst/>
            <a:ahLst/>
            <a:cxnLst/>
            <a:rect r="r" b="b" t="t" l="l"/>
            <a:pathLst>
              <a:path h="5476117" w="11713619">
                <a:moveTo>
                  <a:pt x="0" y="0"/>
                </a:moveTo>
                <a:lnTo>
                  <a:pt x="11713619" y="0"/>
                </a:lnTo>
                <a:lnTo>
                  <a:pt x="11713619" y="5476117"/>
                </a:lnTo>
                <a:lnTo>
                  <a:pt x="0" y="5476117"/>
                </a:lnTo>
                <a:lnTo>
                  <a:pt x="0" y="0"/>
                </a:lnTo>
                <a:close/>
              </a:path>
            </a:pathLst>
          </a:custGeom>
          <a:blipFill>
            <a:blip r:embed="rId3"/>
            <a:stretch>
              <a:fillRect l="0" t="0" r="0" b="0"/>
            </a:stretch>
          </a:blipFill>
        </p:spPr>
      </p:sp>
      <p:sp>
        <p:nvSpPr>
          <p:cNvPr name="TextBox 7" id="7"/>
          <p:cNvSpPr txBox="true"/>
          <p:nvPr/>
        </p:nvSpPr>
        <p:spPr>
          <a:xfrm rot="0">
            <a:off x="2471678" y="1289418"/>
            <a:ext cx="4058860" cy="1095375"/>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37281B"/>
                </a:solidFill>
                <a:latin typeface="Saira"/>
                <a:ea typeface="Saira"/>
                <a:cs typeface="Saira"/>
                <a:sym typeface="Saira"/>
              </a:rPr>
              <a:t>Bước 3(4)</a:t>
            </a:r>
          </a:p>
        </p:txBody>
      </p:sp>
      <p:sp>
        <p:nvSpPr>
          <p:cNvPr name="TextBox 8" id="8"/>
          <p:cNvSpPr txBox="true"/>
          <p:nvPr/>
        </p:nvSpPr>
        <p:spPr>
          <a:xfrm rot="0">
            <a:off x="1728062" y="3346921"/>
            <a:ext cx="3576849" cy="4377004"/>
          </a:xfrm>
          <a:prstGeom prst="rect">
            <a:avLst/>
          </a:prstGeom>
        </p:spPr>
        <p:txBody>
          <a:bodyPr anchor="t" rtlCol="false" tIns="0" lIns="0" bIns="0" rIns="0">
            <a:spAutoFit/>
          </a:bodyPr>
          <a:lstStyle/>
          <a:p>
            <a:pPr algn="ctr" marL="0" indent="0" lvl="0">
              <a:lnSpc>
                <a:spcPts val="4972"/>
              </a:lnSpc>
            </a:pPr>
            <a:r>
              <a:rPr lang="en-US" sz="3552">
                <a:solidFill>
                  <a:srgbClr val="37281B"/>
                </a:solidFill>
                <a:latin typeface="Saira"/>
                <a:ea typeface="Saira"/>
                <a:cs typeface="Saira"/>
                <a:sym typeface="Saira"/>
              </a:rPr>
              <a:t>Tiếp theo ta mở edit config và phải bảo đảm trong environment có JAVA_HOME và ANDROID_HOME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D8C09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46842" y="374191"/>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3" id="3"/>
          <p:cNvSpPr/>
          <p:nvPr/>
        </p:nvSpPr>
        <p:spPr>
          <a:xfrm flipH="false" flipV="false" rot="-10800000">
            <a:off x="146842" y="8788803"/>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4" id="4"/>
          <p:cNvSpPr/>
          <p:nvPr/>
        </p:nvSpPr>
        <p:spPr>
          <a:xfrm flipH="false" flipV="false" rot="-10800000">
            <a:off x="16846940" y="8788803"/>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5" id="5"/>
          <p:cNvSpPr/>
          <p:nvPr/>
        </p:nvSpPr>
        <p:spPr>
          <a:xfrm flipH="false" flipV="false" rot="-10800000">
            <a:off x="16846940" y="374191"/>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6" id="6"/>
          <p:cNvSpPr/>
          <p:nvPr/>
        </p:nvSpPr>
        <p:spPr>
          <a:xfrm flipH="false" flipV="false" rot="0">
            <a:off x="6530537" y="2999597"/>
            <a:ext cx="6432451" cy="5789206"/>
          </a:xfrm>
          <a:custGeom>
            <a:avLst/>
            <a:gdLst/>
            <a:ahLst/>
            <a:cxnLst/>
            <a:rect r="r" b="b" t="t" l="l"/>
            <a:pathLst>
              <a:path h="5789206" w="6432451">
                <a:moveTo>
                  <a:pt x="0" y="0"/>
                </a:moveTo>
                <a:lnTo>
                  <a:pt x="6432452" y="0"/>
                </a:lnTo>
                <a:lnTo>
                  <a:pt x="6432452" y="5789206"/>
                </a:lnTo>
                <a:lnTo>
                  <a:pt x="0" y="5789206"/>
                </a:lnTo>
                <a:lnTo>
                  <a:pt x="0" y="0"/>
                </a:lnTo>
                <a:close/>
              </a:path>
            </a:pathLst>
          </a:custGeom>
          <a:blipFill>
            <a:blip r:embed="rId3"/>
            <a:stretch>
              <a:fillRect l="0" t="0" r="0" b="0"/>
            </a:stretch>
          </a:blipFill>
        </p:spPr>
      </p:sp>
      <p:sp>
        <p:nvSpPr>
          <p:cNvPr name="TextBox 7" id="7"/>
          <p:cNvSpPr txBox="true"/>
          <p:nvPr/>
        </p:nvSpPr>
        <p:spPr>
          <a:xfrm rot="0">
            <a:off x="2471678" y="1289418"/>
            <a:ext cx="4058860" cy="1095375"/>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37281B"/>
                </a:solidFill>
                <a:latin typeface="Saira"/>
                <a:ea typeface="Saira"/>
                <a:cs typeface="Saira"/>
                <a:sym typeface="Saira"/>
              </a:rPr>
              <a:t>Bước 3(5)</a:t>
            </a:r>
          </a:p>
        </p:txBody>
      </p:sp>
      <p:sp>
        <p:nvSpPr>
          <p:cNvPr name="TextBox 8" id="8"/>
          <p:cNvSpPr txBox="true"/>
          <p:nvPr/>
        </p:nvSpPr>
        <p:spPr>
          <a:xfrm rot="0">
            <a:off x="2077170" y="4705889"/>
            <a:ext cx="4112147" cy="1330909"/>
          </a:xfrm>
          <a:prstGeom prst="rect">
            <a:avLst/>
          </a:prstGeom>
        </p:spPr>
        <p:txBody>
          <a:bodyPr anchor="t" rtlCol="false" tIns="0" lIns="0" bIns="0" rIns="0">
            <a:spAutoFit/>
          </a:bodyPr>
          <a:lstStyle/>
          <a:p>
            <a:pPr algn="ctr" marL="0" indent="0" lvl="0">
              <a:lnSpc>
                <a:spcPts val="5392"/>
              </a:lnSpc>
            </a:pPr>
            <a:r>
              <a:rPr lang="en-US" sz="3851">
                <a:solidFill>
                  <a:srgbClr val="37281B"/>
                </a:solidFill>
                <a:latin typeface="Saira"/>
                <a:ea typeface="Saira"/>
                <a:cs typeface="Saira"/>
                <a:sym typeface="Saira"/>
              </a:rPr>
              <a:t>Đổi host thành localhost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8C09C"/>
        </a:solidFill>
      </p:bgPr>
    </p:bg>
    <p:spTree>
      <p:nvGrpSpPr>
        <p:cNvPr id="1" name=""/>
        <p:cNvGrpSpPr/>
        <p:nvPr/>
      </p:nvGrpSpPr>
      <p:grpSpPr>
        <a:xfrm>
          <a:off x="0" y="0"/>
          <a:ext cx="0" cy="0"/>
          <a:chOff x="0" y="0"/>
          <a:chExt cx="0" cy="0"/>
        </a:xfrm>
      </p:grpSpPr>
      <p:sp>
        <p:nvSpPr>
          <p:cNvPr name="TextBox 2" id="2"/>
          <p:cNvSpPr txBox="true"/>
          <p:nvPr/>
        </p:nvSpPr>
        <p:spPr>
          <a:xfrm rot="0">
            <a:off x="1550036" y="979924"/>
            <a:ext cx="6883629" cy="1514475"/>
          </a:xfrm>
          <a:prstGeom prst="rect">
            <a:avLst/>
          </a:prstGeom>
        </p:spPr>
        <p:txBody>
          <a:bodyPr anchor="t" rtlCol="false" tIns="0" lIns="0" bIns="0" rIns="0">
            <a:spAutoFit/>
          </a:bodyPr>
          <a:lstStyle/>
          <a:p>
            <a:pPr algn="l" marL="0" indent="0" lvl="0">
              <a:lnSpc>
                <a:spcPts val="11999"/>
              </a:lnSpc>
              <a:spcBef>
                <a:spcPct val="0"/>
              </a:spcBef>
            </a:pPr>
            <a:r>
              <a:rPr lang="en-US" sz="9999">
                <a:solidFill>
                  <a:srgbClr val="37281B"/>
                </a:solidFill>
                <a:latin typeface="Saira"/>
                <a:ea typeface="Saira"/>
                <a:cs typeface="Saira"/>
                <a:sym typeface="Saira"/>
              </a:rPr>
              <a:t>Thành viên</a:t>
            </a:r>
          </a:p>
        </p:txBody>
      </p:sp>
      <p:sp>
        <p:nvSpPr>
          <p:cNvPr name="Freeform 3" id="3"/>
          <p:cNvSpPr/>
          <p:nvPr/>
        </p:nvSpPr>
        <p:spPr>
          <a:xfrm flipH="false" flipV="true" rot="5400000">
            <a:off x="604858" y="399394"/>
            <a:ext cx="3129302" cy="2871135"/>
          </a:xfrm>
          <a:custGeom>
            <a:avLst/>
            <a:gdLst/>
            <a:ahLst/>
            <a:cxnLst/>
            <a:rect r="r" b="b" t="t" l="l"/>
            <a:pathLst>
              <a:path h="2871135" w="3129302">
                <a:moveTo>
                  <a:pt x="0" y="2871135"/>
                </a:moveTo>
                <a:lnTo>
                  <a:pt x="3129302" y="2871135"/>
                </a:lnTo>
                <a:lnTo>
                  <a:pt x="3129302" y="0"/>
                </a:lnTo>
                <a:lnTo>
                  <a:pt x="0" y="0"/>
                </a:lnTo>
                <a:lnTo>
                  <a:pt x="0" y="2871135"/>
                </a:lnTo>
                <a:close/>
              </a:path>
            </a:pathLst>
          </a:custGeom>
          <a:blipFill>
            <a:blip r:embed="rId2"/>
            <a:stretch>
              <a:fillRect l="0" t="0" r="0" b="0"/>
            </a:stretch>
          </a:blipFill>
        </p:spPr>
      </p:sp>
      <p:sp>
        <p:nvSpPr>
          <p:cNvPr name="AutoShape 4" id="4"/>
          <p:cNvSpPr/>
          <p:nvPr/>
        </p:nvSpPr>
        <p:spPr>
          <a:xfrm flipH="true">
            <a:off x="4085022" y="2499161"/>
            <a:ext cx="5058978" cy="0"/>
          </a:xfrm>
          <a:prstGeom prst="line">
            <a:avLst/>
          </a:prstGeom>
          <a:ln cap="rnd" w="9525">
            <a:solidFill>
              <a:srgbClr val="37281B"/>
            </a:solidFill>
            <a:prstDash val="solid"/>
            <a:headEnd type="none" len="sm" w="sm"/>
            <a:tailEnd type="none" len="sm" w="sm"/>
          </a:ln>
        </p:spPr>
      </p:sp>
      <p:sp>
        <p:nvSpPr>
          <p:cNvPr name="TextBox 5" id="5"/>
          <p:cNvSpPr txBox="true"/>
          <p:nvPr/>
        </p:nvSpPr>
        <p:spPr>
          <a:xfrm rot="0">
            <a:off x="8554335" y="6684150"/>
            <a:ext cx="5393412" cy="580390"/>
          </a:xfrm>
          <a:prstGeom prst="rect">
            <a:avLst/>
          </a:prstGeom>
        </p:spPr>
        <p:txBody>
          <a:bodyPr anchor="t" rtlCol="false" tIns="0" lIns="0" bIns="0" rIns="0">
            <a:spAutoFit/>
          </a:bodyPr>
          <a:lstStyle/>
          <a:p>
            <a:pPr algn="ctr">
              <a:lnSpc>
                <a:spcPts val="4759"/>
              </a:lnSpc>
            </a:pPr>
            <a:r>
              <a:rPr lang="en-US" sz="3399">
                <a:solidFill>
                  <a:srgbClr val="37281B"/>
                </a:solidFill>
                <a:latin typeface="Noto Serif Display"/>
                <a:ea typeface="Noto Serif Display"/>
                <a:cs typeface="Noto Serif Display"/>
                <a:sym typeface="Noto Serif Display"/>
              </a:rPr>
              <a:t>Hồ Minh Trung - 21110703</a:t>
            </a:r>
          </a:p>
        </p:txBody>
      </p:sp>
      <p:sp>
        <p:nvSpPr>
          <p:cNvPr name="TextBox 6" id="6"/>
          <p:cNvSpPr txBox="true"/>
          <p:nvPr/>
        </p:nvSpPr>
        <p:spPr>
          <a:xfrm rot="0">
            <a:off x="8554335" y="4227970"/>
            <a:ext cx="6245781" cy="580390"/>
          </a:xfrm>
          <a:prstGeom prst="rect">
            <a:avLst/>
          </a:prstGeom>
        </p:spPr>
        <p:txBody>
          <a:bodyPr anchor="t" rtlCol="false" tIns="0" lIns="0" bIns="0" rIns="0">
            <a:spAutoFit/>
          </a:bodyPr>
          <a:lstStyle/>
          <a:p>
            <a:pPr algn="ctr">
              <a:lnSpc>
                <a:spcPts val="4759"/>
              </a:lnSpc>
            </a:pPr>
            <a:r>
              <a:rPr lang="en-US" sz="3399">
                <a:solidFill>
                  <a:srgbClr val="37281B"/>
                </a:solidFill>
                <a:latin typeface="Noto Serif Display"/>
                <a:ea typeface="Noto Serif Display"/>
                <a:cs typeface="Noto Serif Display"/>
                <a:sym typeface="Noto Serif Display"/>
              </a:rPr>
              <a:t>Nguyễn Hữu Phong - 21110912</a:t>
            </a:r>
          </a:p>
        </p:txBody>
      </p:sp>
      <p:sp>
        <p:nvSpPr>
          <p:cNvPr name="TextBox 7" id="7"/>
          <p:cNvSpPr txBox="true"/>
          <p:nvPr/>
        </p:nvSpPr>
        <p:spPr>
          <a:xfrm rot="0">
            <a:off x="8554335" y="2999880"/>
            <a:ext cx="6329482" cy="580390"/>
          </a:xfrm>
          <a:prstGeom prst="rect">
            <a:avLst/>
          </a:prstGeom>
        </p:spPr>
        <p:txBody>
          <a:bodyPr anchor="t" rtlCol="false" tIns="0" lIns="0" bIns="0" rIns="0">
            <a:spAutoFit/>
          </a:bodyPr>
          <a:lstStyle/>
          <a:p>
            <a:pPr algn="ctr">
              <a:lnSpc>
                <a:spcPts val="4759"/>
              </a:lnSpc>
            </a:pPr>
            <a:r>
              <a:rPr lang="en-US" sz="3399">
                <a:solidFill>
                  <a:srgbClr val="37281B"/>
                </a:solidFill>
                <a:latin typeface="Noto Serif Display"/>
                <a:ea typeface="Noto Serif Display"/>
                <a:cs typeface="Noto Serif Display"/>
                <a:sym typeface="Noto Serif Display"/>
              </a:rPr>
              <a:t>Nguyễn Thanh Tùng -21110938</a:t>
            </a:r>
          </a:p>
        </p:txBody>
      </p:sp>
      <p:sp>
        <p:nvSpPr>
          <p:cNvPr name="TextBox 8" id="8"/>
          <p:cNvSpPr txBox="true"/>
          <p:nvPr/>
        </p:nvSpPr>
        <p:spPr>
          <a:xfrm rot="0">
            <a:off x="8554335" y="5456060"/>
            <a:ext cx="4747617" cy="580390"/>
          </a:xfrm>
          <a:prstGeom prst="rect">
            <a:avLst/>
          </a:prstGeom>
        </p:spPr>
        <p:txBody>
          <a:bodyPr anchor="t" rtlCol="false" tIns="0" lIns="0" bIns="0" rIns="0">
            <a:spAutoFit/>
          </a:bodyPr>
          <a:lstStyle/>
          <a:p>
            <a:pPr algn="ctr">
              <a:lnSpc>
                <a:spcPts val="4759"/>
              </a:lnSpc>
            </a:pPr>
            <a:r>
              <a:rPr lang="en-US" sz="3399">
                <a:solidFill>
                  <a:srgbClr val="37281B"/>
                </a:solidFill>
                <a:latin typeface="Noto Serif Display"/>
                <a:ea typeface="Noto Serif Display"/>
                <a:cs typeface="Noto Serif Display"/>
                <a:sym typeface="Noto Serif Display"/>
              </a:rPr>
              <a:t>Bùi Gia Văn - 21110723 </a:t>
            </a:r>
          </a:p>
        </p:txBody>
      </p:sp>
      <p:sp>
        <p:nvSpPr>
          <p:cNvPr name="TextBox 9" id="9"/>
          <p:cNvSpPr txBox="true"/>
          <p:nvPr/>
        </p:nvSpPr>
        <p:spPr>
          <a:xfrm rot="0">
            <a:off x="8554335" y="7912240"/>
            <a:ext cx="5363289" cy="580390"/>
          </a:xfrm>
          <a:prstGeom prst="rect">
            <a:avLst/>
          </a:prstGeom>
        </p:spPr>
        <p:txBody>
          <a:bodyPr anchor="t" rtlCol="false" tIns="0" lIns="0" bIns="0" rIns="0">
            <a:spAutoFit/>
          </a:bodyPr>
          <a:lstStyle/>
          <a:p>
            <a:pPr algn="ctr">
              <a:lnSpc>
                <a:spcPts val="4759"/>
              </a:lnSpc>
            </a:pPr>
            <a:r>
              <a:rPr lang="en-US" sz="3399">
                <a:solidFill>
                  <a:srgbClr val="37281B"/>
                </a:solidFill>
                <a:latin typeface="Noto Serif Display"/>
                <a:ea typeface="Noto Serif Display"/>
                <a:cs typeface="Noto Serif Display"/>
                <a:sym typeface="Noto Serif Display"/>
              </a:rPr>
              <a:t>Đặng Tiến Phát - 21132157</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D8C09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46842" y="374191"/>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3" id="3"/>
          <p:cNvSpPr/>
          <p:nvPr/>
        </p:nvSpPr>
        <p:spPr>
          <a:xfrm flipH="false" flipV="false" rot="-10800000">
            <a:off x="146842" y="8788803"/>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4" id="4"/>
          <p:cNvSpPr/>
          <p:nvPr/>
        </p:nvSpPr>
        <p:spPr>
          <a:xfrm flipH="false" flipV="false" rot="-10800000">
            <a:off x="16846940" y="8788803"/>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5" id="5"/>
          <p:cNvSpPr/>
          <p:nvPr/>
        </p:nvSpPr>
        <p:spPr>
          <a:xfrm flipH="false" flipV="false" rot="-10800000">
            <a:off x="16846940" y="374191"/>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6" id="6"/>
          <p:cNvSpPr/>
          <p:nvPr/>
        </p:nvSpPr>
        <p:spPr>
          <a:xfrm flipH="false" flipV="false" rot="0">
            <a:off x="7562325" y="2538911"/>
            <a:ext cx="6747521" cy="6249892"/>
          </a:xfrm>
          <a:custGeom>
            <a:avLst/>
            <a:gdLst/>
            <a:ahLst/>
            <a:cxnLst/>
            <a:rect r="r" b="b" t="t" l="l"/>
            <a:pathLst>
              <a:path h="6249892" w="6747521">
                <a:moveTo>
                  <a:pt x="0" y="0"/>
                </a:moveTo>
                <a:lnTo>
                  <a:pt x="6747521" y="0"/>
                </a:lnTo>
                <a:lnTo>
                  <a:pt x="6747521" y="6249892"/>
                </a:lnTo>
                <a:lnTo>
                  <a:pt x="0" y="6249892"/>
                </a:lnTo>
                <a:lnTo>
                  <a:pt x="0" y="0"/>
                </a:lnTo>
                <a:close/>
              </a:path>
            </a:pathLst>
          </a:custGeom>
          <a:blipFill>
            <a:blip r:embed="rId3"/>
            <a:stretch>
              <a:fillRect l="0" t="0" r="0" b="0"/>
            </a:stretch>
          </a:blipFill>
        </p:spPr>
      </p:sp>
      <p:sp>
        <p:nvSpPr>
          <p:cNvPr name="TextBox 7" id="7"/>
          <p:cNvSpPr txBox="true"/>
          <p:nvPr/>
        </p:nvSpPr>
        <p:spPr>
          <a:xfrm rot="0">
            <a:off x="2471678" y="1289418"/>
            <a:ext cx="4058860" cy="1095375"/>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37281B"/>
                </a:solidFill>
                <a:latin typeface="Saira"/>
                <a:ea typeface="Saira"/>
                <a:cs typeface="Saira"/>
                <a:sym typeface="Saira"/>
              </a:rPr>
              <a:t>Bước 3(6)</a:t>
            </a:r>
          </a:p>
        </p:txBody>
      </p:sp>
      <p:sp>
        <p:nvSpPr>
          <p:cNvPr name="TextBox 8" id="8"/>
          <p:cNvSpPr txBox="true"/>
          <p:nvPr/>
        </p:nvSpPr>
        <p:spPr>
          <a:xfrm rot="0">
            <a:off x="2077170" y="4367751"/>
            <a:ext cx="4112147" cy="2007184"/>
          </a:xfrm>
          <a:prstGeom prst="rect">
            <a:avLst/>
          </a:prstGeom>
        </p:spPr>
        <p:txBody>
          <a:bodyPr anchor="t" rtlCol="false" tIns="0" lIns="0" bIns="0" rIns="0">
            <a:spAutoFit/>
          </a:bodyPr>
          <a:lstStyle/>
          <a:p>
            <a:pPr algn="ctr" marL="0" indent="0" lvl="0">
              <a:lnSpc>
                <a:spcPts val="5392"/>
              </a:lnSpc>
            </a:pPr>
            <a:r>
              <a:rPr lang="en-US" sz="3851">
                <a:solidFill>
                  <a:srgbClr val="37281B"/>
                </a:solidFill>
                <a:latin typeface="Saira"/>
                <a:ea typeface="Saira"/>
                <a:cs typeface="Saira"/>
                <a:sym typeface="Saira"/>
              </a:rPr>
              <a:t>Chuyển qua Advanced và chọn allow Cors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D8C09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46842" y="374191"/>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3" id="3"/>
          <p:cNvSpPr/>
          <p:nvPr/>
        </p:nvSpPr>
        <p:spPr>
          <a:xfrm flipH="false" flipV="false" rot="-10800000">
            <a:off x="146842" y="8788803"/>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4" id="4"/>
          <p:cNvSpPr/>
          <p:nvPr/>
        </p:nvSpPr>
        <p:spPr>
          <a:xfrm flipH="false" flipV="false" rot="-10800000">
            <a:off x="16846940" y="8788803"/>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5" id="5"/>
          <p:cNvSpPr/>
          <p:nvPr/>
        </p:nvSpPr>
        <p:spPr>
          <a:xfrm flipH="false" flipV="false" rot="-10800000">
            <a:off x="16846940" y="374191"/>
            <a:ext cx="1232113" cy="1309018"/>
          </a:xfrm>
          <a:custGeom>
            <a:avLst/>
            <a:gdLst/>
            <a:ahLst/>
            <a:cxnLst/>
            <a:rect r="r" b="b" t="t" l="l"/>
            <a:pathLst>
              <a:path h="1309018" w="1232113">
                <a:moveTo>
                  <a:pt x="0" y="0"/>
                </a:moveTo>
                <a:lnTo>
                  <a:pt x="1232113" y="0"/>
                </a:lnTo>
                <a:lnTo>
                  <a:pt x="1232113" y="1309018"/>
                </a:lnTo>
                <a:lnTo>
                  <a:pt x="0" y="1309018"/>
                </a:lnTo>
                <a:lnTo>
                  <a:pt x="0" y="0"/>
                </a:lnTo>
                <a:close/>
              </a:path>
            </a:pathLst>
          </a:custGeom>
          <a:blipFill>
            <a:blip r:embed="rId2"/>
            <a:stretch>
              <a:fillRect l="0" t="0" r="0" b="0"/>
            </a:stretch>
          </a:blipFill>
        </p:spPr>
      </p:sp>
      <p:sp>
        <p:nvSpPr>
          <p:cNvPr name="Freeform 6" id="6"/>
          <p:cNvSpPr/>
          <p:nvPr/>
        </p:nvSpPr>
        <p:spPr>
          <a:xfrm flipH="false" flipV="false" rot="0">
            <a:off x="6117037" y="2538911"/>
            <a:ext cx="6747521" cy="6249892"/>
          </a:xfrm>
          <a:custGeom>
            <a:avLst/>
            <a:gdLst/>
            <a:ahLst/>
            <a:cxnLst/>
            <a:rect r="r" b="b" t="t" l="l"/>
            <a:pathLst>
              <a:path h="6249892" w="6747521">
                <a:moveTo>
                  <a:pt x="0" y="0"/>
                </a:moveTo>
                <a:lnTo>
                  <a:pt x="6747521" y="0"/>
                </a:lnTo>
                <a:lnTo>
                  <a:pt x="6747521" y="6249892"/>
                </a:lnTo>
                <a:lnTo>
                  <a:pt x="0" y="6249892"/>
                </a:lnTo>
                <a:lnTo>
                  <a:pt x="0" y="0"/>
                </a:lnTo>
                <a:close/>
              </a:path>
            </a:pathLst>
          </a:custGeom>
          <a:blipFill>
            <a:blip r:embed="rId3"/>
            <a:stretch>
              <a:fillRect l="0" t="0" r="0" b="0"/>
            </a:stretch>
          </a:blipFill>
        </p:spPr>
      </p:sp>
      <p:sp>
        <p:nvSpPr>
          <p:cNvPr name="TextBox 7" id="7"/>
          <p:cNvSpPr txBox="true"/>
          <p:nvPr/>
        </p:nvSpPr>
        <p:spPr>
          <a:xfrm rot="0">
            <a:off x="2471678" y="1289418"/>
            <a:ext cx="4058860" cy="1095375"/>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37281B"/>
                </a:solidFill>
                <a:latin typeface="Saira"/>
                <a:ea typeface="Saira"/>
                <a:cs typeface="Saira"/>
                <a:sym typeface="Saira"/>
              </a:rPr>
              <a:t>Bước 3(7)</a:t>
            </a:r>
          </a:p>
        </p:txBody>
      </p:sp>
      <p:sp>
        <p:nvSpPr>
          <p:cNvPr name="TextBox 8" id="8"/>
          <p:cNvSpPr txBox="true"/>
          <p:nvPr/>
        </p:nvSpPr>
        <p:spPr>
          <a:xfrm rot="0">
            <a:off x="1518598" y="4414299"/>
            <a:ext cx="4112147" cy="2007184"/>
          </a:xfrm>
          <a:prstGeom prst="rect">
            <a:avLst/>
          </a:prstGeom>
        </p:spPr>
        <p:txBody>
          <a:bodyPr anchor="t" rtlCol="false" tIns="0" lIns="0" bIns="0" rIns="0">
            <a:spAutoFit/>
          </a:bodyPr>
          <a:lstStyle/>
          <a:p>
            <a:pPr algn="ctr" marL="0" indent="0" lvl="0">
              <a:lnSpc>
                <a:spcPts val="5392"/>
              </a:lnSpc>
            </a:pPr>
            <a:r>
              <a:rPr lang="en-US" sz="3851">
                <a:solidFill>
                  <a:srgbClr val="37281B"/>
                </a:solidFill>
                <a:latin typeface="Saira"/>
                <a:ea typeface="Saira"/>
                <a:cs typeface="Saira"/>
                <a:sym typeface="Saira"/>
              </a:rPr>
              <a:t>Chuyển qua Advanced và chọn allow Cors</a:t>
            </a:r>
          </a:p>
        </p:txBody>
      </p:sp>
      <p:sp>
        <p:nvSpPr>
          <p:cNvPr name="TextBox 9" id="9"/>
          <p:cNvSpPr txBox="true"/>
          <p:nvPr/>
        </p:nvSpPr>
        <p:spPr>
          <a:xfrm rot="0">
            <a:off x="13350333" y="2723611"/>
            <a:ext cx="3908451" cy="5388559"/>
          </a:xfrm>
          <a:prstGeom prst="rect">
            <a:avLst/>
          </a:prstGeom>
        </p:spPr>
        <p:txBody>
          <a:bodyPr anchor="t" rtlCol="false" tIns="0" lIns="0" bIns="0" rIns="0">
            <a:spAutoFit/>
          </a:bodyPr>
          <a:lstStyle/>
          <a:p>
            <a:pPr algn="ctr">
              <a:lnSpc>
                <a:spcPts val="5392"/>
              </a:lnSpc>
            </a:pPr>
            <a:r>
              <a:rPr lang="en-US" sz="3851">
                <a:solidFill>
                  <a:srgbClr val="37281B"/>
                </a:solidFill>
                <a:latin typeface="Saira"/>
                <a:ea typeface="Saira"/>
                <a:cs typeface="Saira"/>
                <a:sym typeface="Saira"/>
              </a:rPr>
              <a:t>Sau khi hoàn thành các bước ta nhất start server</a:t>
            </a:r>
          </a:p>
          <a:p>
            <a:pPr algn="ctr">
              <a:lnSpc>
                <a:spcPts val="5392"/>
              </a:lnSpc>
            </a:pPr>
            <a:r>
              <a:rPr lang="en-US" sz="3851">
                <a:solidFill>
                  <a:srgbClr val="37281B"/>
                </a:solidFill>
                <a:latin typeface="Saira"/>
                <a:ea typeface="Saira"/>
                <a:cs typeface="Saira"/>
                <a:sym typeface="Saira"/>
              </a:rPr>
              <a:t> </a:t>
            </a:r>
          </a:p>
          <a:p>
            <a:pPr algn="ctr">
              <a:lnSpc>
                <a:spcPts val="5392"/>
              </a:lnSpc>
            </a:pPr>
            <a:r>
              <a:rPr lang="en-US" sz="3851">
                <a:solidFill>
                  <a:srgbClr val="37281B"/>
                </a:solidFill>
                <a:latin typeface="Saira"/>
                <a:ea typeface="Saira"/>
                <a:cs typeface="Saira"/>
                <a:sym typeface="Saira"/>
              </a:rPr>
              <a:t>K</a:t>
            </a:r>
            <a:r>
              <a:rPr lang="en-US" sz="3851">
                <a:solidFill>
                  <a:srgbClr val="37281B"/>
                </a:solidFill>
                <a:latin typeface="Saira"/>
                <a:ea typeface="Saira"/>
                <a:cs typeface="Saira"/>
                <a:sym typeface="Saira"/>
              </a:rPr>
              <a:t>hởi động thành công server .</a:t>
            </a:r>
          </a:p>
          <a:p>
            <a:pPr algn="ctr" marL="0" indent="0" lvl="0">
              <a:lnSpc>
                <a:spcPts val="5392"/>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6142210" y="1028700"/>
            <a:ext cx="1117090" cy="1186816"/>
          </a:xfrm>
          <a:custGeom>
            <a:avLst/>
            <a:gdLst/>
            <a:ahLst/>
            <a:cxnLst/>
            <a:rect r="r" b="b" t="t" l="l"/>
            <a:pathLst>
              <a:path h="1186816" w="1117090">
                <a:moveTo>
                  <a:pt x="0" y="0"/>
                </a:moveTo>
                <a:lnTo>
                  <a:pt x="1117090" y="0"/>
                </a:lnTo>
                <a:lnTo>
                  <a:pt x="1117090" y="1186816"/>
                </a:lnTo>
                <a:lnTo>
                  <a:pt x="0" y="1186816"/>
                </a:lnTo>
                <a:lnTo>
                  <a:pt x="0" y="0"/>
                </a:lnTo>
                <a:close/>
              </a:path>
            </a:pathLst>
          </a:custGeom>
          <a:blipFill>
            <a:blip r:embed="rId2"/>
            <a:stretch>
              <a:fillRect l="0" t="0" r="0" b="0"/>
            </a:stretch>
          </a:blipFill>
        </p:spPr>
      </p:sp>
      <p:sp>
        <p:nvSpPr>
          <p:cNvPr name="Freeform 3" id="3"/>
          <p:cNvSpPr/>
          <p:nvPr/>
        </p:nvSpPr>
        <p:spPr>
          <a:xfrm flipH="false" flipV="false" rot="-10800000">
            <a:off x="972465" y="1028700"/>
            <a:ext cx="1117090" cy="1186816"/>
          </a:xfrm>
          <a:custGeom>
            <a:avLst/>
            <a:gdLst/>
            <a:ahLst/>
            <a:cxnLst/>
            <a:rect r="r" b="b" t="t" l="l"/>
            <a:pathLst>
              <a:path h="1186816" w="1117090">
                <a:moveTo>
                  <a:pt x="0" y="0"/>
                </a:moveTo>
                <a:lnTo>
                  <a:pt x="1117090" y="0"/>
                </a:lnTo>
                <a:lnTo>
                  <a:pt x="1117090" y="1186816"/>
                </a:lnTo>
                <a:lnTo>
                  <a:pt x="0" y="1186816"/>
                </a:lnTo>
                <a:lnTo>
                  <a:pt x="0" y="0"/>
                </a:lnTo>
                <a:close/>
              </a:path>
            </a:pathLst>
          </a:custGeom>
          <a:blipFill>
            <a:blip r:embed="rId2"/>
            <a:stretch>
              <a:fillRect l="0" t="0" r="0" b="0"/>
            </a:stretch>
          </a:blipFill>
        </p:spPr>
      </p:sp>
      <p:sp>
        <p:nvSpPr>
          <p:cNvPr name="Freeform 4" id="4"/>
          <p:cNvSpPr/>
          <p:nvPr/>
        </p:nvSpPr>
        <p:spPr>
          <a:xfrm flipH="false" flipV="false" rot="-10800000">
            <a:off x="1028700" y="8190975"/>
            <a:ext cx="1004620" cy="1067325"/>
          </a:xfrm>
          <a:custGeom>
            <a:avLst/>
            <a:gdLst/>
            <a:ahLst/>
            <a:cxnLst/>
            <a:rect r="r" b="b" t="t" l="l"/>
            <a:pathLst>
              <a:path h="1067325" w="1004620">
                <a:moveTo>
                  <a:pt x="0" y="0"/>
                </a:moveTo>
                <a:lnTo>
                  <a:pt x="1004620" y="0"/>
                </a:lnTo>
                <a:lnTo>
                  <a:pt x="1004620" y="1067325"/>
                </a:lnTo>
                <a:lnTo>
                  <a:pt x="0" y="1067325"/>
                </a:lnTo>
                <a:lnTo>
                  <a:pt x="0" y="0"/>
                </a:lnTo>
                <a:close/>
              </a:path>
            </a:pathLst>
          </a:custGeom>
          <a:blipFill>
            <a:blip r:embed="rId2"/>
            <a:stretch>
              <a:fillRect l="0" t="0" r="0" b="0"/>
            </a:stretch>
          </a:blipFill>
        </p:spPr>
      </p:sp>
      <p:sp>
        <p:nvSpPr>
          <p:cNvPr name="Freeform 5" id="5"/>
          <p:cNvSpPr/>
          <p:nvPr/>
        </p:nvSpPr>
        <p:spPr>
          <a:xfrm flipH="false" flipV="false" rot="-10800000">
            <a:off x="16254680" y="8190975"/>
            <a:ext cx="1004620" cy="1067325"/>
          </a:xfrm>
          <a:custGeom>
            <a:avLst/>
            <a:gdLst/>
            <a:ahLst/>
            <a:cxnLst/>
            <a:rect r="r" b="b" t="t" l="l"/>
            <a:pathLst>
              <a:path h="1067325" w="1004620">
                <a:moveTo>
                  <a:pt x="0" y="0"/>
                </a:moveTo>
                <a:lnTo>
                  <a:pt x="1004620" y="0"/>
                </a:lnTo>
                <a:lnTo>
                  <a:pt x="1004620" y="1067325"/>
                </a:lnTo>
                <a:lnTo>
                  <a:pt x="0" y="1067325"/>
                </a:lnTo>
                <a:lnTo>
                  <a:pt x="0" y="0"/>
                </a:lnTo>
                <a:close/>
              </a:path>
            </a:pathLst>
          </a:custGeom>
          <a:blipFill>
            <a:blip r:embed="rId2"/>
            <a:stretch>
              <a:fillRect l="0" t="0" r="0" b="0"/>
            </a:stretch>
          </a:blipFill>
        </p:spPr>
      </p:sp>
      <p:sp>
        <p:nvSpPr>
          <p:cNvPr name="Freeform 6" id="6"/>
          <p:cNvSpPr/>
          <p:nvPr/>
        </p:nvSpPr>
        <p:spPr>
          <a:xfrm flipH="false" flipV="false" rot="0">
            <a:off x="4179949" y="4261023"/>
            <a:ext cx="11301259" cy="4746529"/>
          </a:xfrm>
          <a:custGeom>
            <a:avLst/>
            <a:gdLst/>
            <a:ahLst/>
            <a:cxnLst/>
            <a:rect r="r" b="b" t="t" l="l"/>
            <a:pathLst>
              <a:path h="4746529" w="11301259">
                <a:moveTo>
                  <a:pt x="0" y="0"/>
                </a:moveTo>
                <a:lnTo>
                  <a:pt x="11301259" y="0"/>
                </a:lnTo>
                <a:lnTo>
                  <a:pt x="11301259" y="4746529"/>
                </a:lnTo>
                <a:lnTo>
                  <a:pt x="0" y="4746529"/>
                </a:lnTo>
                <a:lnTo>
                  <a:pt x="0" y="0"/>
                </a:lnTo>
                <a:close/>
              </a:path>
            </a:pathLst>
          </a:custGeom>
          <a:blipFill>
            <a:blip r:embed="rId3"/>
            <a:stretch>
              <a:fillRect l="0" t="0" r="0" b="0"/>
            </a:stretch>
          </a:blipFill>
        </p:spPr>
      </p:sp>
      <p:sp>
        <p:nvSpPr>
          <p:cNvPr name="TextBox 7" id="7"/>
          <p:cNvSpPr txBox="true"/>
          <p:nvPr/>
        </p:nvSpPr>
        <p:spPr>
          <a:xfrm rot="0">
            <a:off x="3886677" y="785660"/>
            <a:ext cx="10458410" cy="1095375"/>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37281B"/>
                </a:solidFill>
                <a:latin typeface="Saira"/>
                <a:ea typeface="Saira"/>
                <a:cs typeface="Saira"/>
                <a:sym typeface="Saira"/>
              </a:rPr>
              <a:t>Bước 4(1)</a:t>
            </a:r>
          </a:p>
        </p:txBody>
      </p:sp>
      <p:sp>
        <p:nvSpPr>
          <p:cNvPr name="TextBox 8" id="8"/>
          <p:cNvSpPr txBox="true"/>
          <p:nvPr/>
        </p:nvSpPr>
        <p:spPr>
          <a:xfrm rot="0">
            <a:off x="4287722" y="2613198"/>
            <a:ext cx="11085712" cy="9144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37281B"/>
                </a:solidFill>
                <a:latin typeface="Saira"/>
                <a:ea typeface="Saira"/>
                <a:cs typeface="Saira"/>
                <a:sym typeface="Saira"/>
              </a:rPr>
              <a:t>Truy cập đường link và tải bản phù hợp với máy : </a:t>
            </a:r>
            <a:r>
              <a:rPr lang="en-US" b="true" sz="3000" u="sng">
                <a:solidFill>
                  <a:srgbClr val="FF5757"/>
                </a:solidFill>
                <a:latin typeface="Saira Bold"/>
                <a:ea typeface="Saira Bold"/>
                <a:cs typeface="Saira Bold"/>
                <a:sym typeface="Saira Bold"/>
              </a:rPr>
              <a:t>https://github.com/appium/appium-inspector/releases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6142210" y="1028700"/>
            <a:ext cx="1117090" cy="1186816"/>
          </a:xfrm>
          <a:custGeom>
            <a:avLst/>
            <a:gdLst/>
            <a:ahLst/>
            <a:cxnLst/>
            <a:rect r="r" b="b" t="t" l="l"/>
            <a:pathLst>
              <a:path h="1186816" w="1117090">
                <a:moveTo>
                  <a:pt x="0" y="0"/>
                </a:moveTo>
                <a:lnTo>
                  <a:pt x="1117090" y="0"/>
                </a:lnTo>
                <a:lnTo>
                  <a:pt x="1117090" y="1186816"/>
                </a:lnTo>
                <a:lnTo>
                  <a:pt x="0" y="1186816"/>
                </a:lnTo>
                <a:lnTo>
                  <a:pt x="0" y="0"/>
                </a:lnTo>
                <a:close/>
              </a:path>
            </a:pathLst>
          </a:custGeom>
          <a:blipFill>
            <a:blip r:embed="rId2"/>
            <a:stretch>
              <a:fillRect l="0" t="0" r="0" b="0"/>
            </a:stretch>
          </a:blipFill>
        </p:spPr>
      </p:sp>
      <p:sp>
        <p:nvSpPr>
          <p:cNvPr name="Freeform 3" id="3"/>
          <p:cNvSpPr/>
          <p:nvPr/>
        </p:nvSpPr>
        <p:spPr>
          <a:xfrm flipH="false" flipV="false" rot="-10800000">
            <a:off x="972465" y="1028700"/>
            <a:ext cx="1117090" cy="1186816"/>
          </a:xfrm>
          <a:custGeom>
            <a:avLst/>
            <a:gdLst/>
            <a:ahLst/>
            <a:cxnLst/>
            <a:rect r="r" b="b" t="t" l="l"/>
            <a:pathLst>
              <a:path h="1186816" w="1117090">
                <a:moveTo>
                  <a:pt x="0" y="0"/>
                </a:moveTo>
                <a:lnTo>
                  <a:pt x="1117090" y="0"/>
                </a:lnTo>
                <a:lnTo>
                  <a:pt x="1117090" y="1186816"/>
                </a:lnTo>
                <a:lnTo>
                  <a:pt x="0" y="1186816"/>
                </a:lnTo>
                <a:lnTo>
                  <a:pt x="0" y="0"/>
                </a:lnTo>
                <a:close/>
              </a:path>
            </a:pathLst>
          </a:custGeom>
          <a:blipFill>
            <a:blip r:embed="rId2"/>
            <a:stretch>
              <a:fillRect l="0" t="0" r="0" b="0"/>
            </a:stretch>
          </a:blipFill>
        </p:spPr>
      </p:sp>
      <p:sp>
        <p:nvSpPr>
          <p:cNvPr name="Freeform 4" id="4"/>
          <p:cNvSpPr/>
          <p:nvPr/>
        </p:nvSpPr>
        <p:spPr>
          <a:xfrm flipH="false" flipV="false" rot="-10800000">
            <a:off x="1028700" y="8190975"/>
            <a:ext cx="1004620" cy="1067325"/>
          </a:xfrm>
          <a:custGeom>
            <a:avLst/>
            <a:gdLst/>
            <a:ahLst/>
            <a:cxnLst/>
            <a:rect r="r" b="b" t="t" l="l"/>
            <a:pathLst>
              <a:path h="1067325" w="1004620">
                <a:moveTo>
                  <a:pt x="0" y="0"/>
                </a:moveTo>
                <a:lnTo>
                  <a:pt x="1004620" y="0"/>
                </a:lnTo>
                <a:lnTo>
                  <a:pt x="1004620" y="1067325"/>
                </a:lnTo>
                <a:lnTo>
                  <a:pt x="0" y="1067325"/>
                </a:lnTo>
                <a:lnTo>
                  <a:pt x="0" y="0"/>
                </a:lnTo>
                <a:close/>
              </a:path>
            </a:pathLst>
          </a:custGeom>
          <a:blipFill>
            <a:blip r:embed="rId2"/>
            <a:stretch>
              <a:fillRect l="0" t="0" r="0" b="0"/>
            </a:stretch>
          </a:blipFill>
        </p:spPr>
      </p:sp>
      <p:sp>
        <p:nvSpPr>
          <p:cNvPr name="Freeform 5" id="5"/>
          <p:cNvSpPr/>
          <p:nvPr/>
        </p:nvSpPr>
        <p:spPr>
          <a:xfrm flipH="false" flipV="false" rot="-10800000">
            <a:off x="16254680" y="8190975"/>
            <a:ext cx="1004620" cy="1067325"/>
          </a:xfrm>
          <a:custGeom>
            <a:avLst/>
            <a:gdLst/>
            <a:ahLst/>
            <a:cxnLst/>
            <a:rect r="r" b="b" t="t" l="l"/>
            <a:pathLst>
              <a:path h="1067325" w="1004620">
                <a:moveTo>
                  <a:pt x="0" y="0"/>
                </a:moveTo>
                <a:lnTo>
                  <a:pt x="1004620" y="0"/>
                </a:lnTo>
                <a:lnTo>
                  <a:pt x="1004620" y="1067325"/>
                </a:lnTo>
                <a:lnTo>
                  <a:pt x="0" y="1067325"/>
                </a:lnTo>
                <a:lnTo>
                  <a:pt x="0" y="0"/>
                </a:lnTo>
                <a:close/>
              </a:path>
            </a:pathLst>
          </a:custGeom>
          <a:blipFill>
            <a:blip r:embed="rId2"/>
            <a:stretch>
              <a:fillRect l="0" t="0" r="0" b="0"/>
            </a:stretch>
          </a:blipFill>
        </p:spPr>
      </p:sp>
      <p:sp>
        <p:nvSpPr>
          <p:cNvPr name="Freeform 6" id="6"/>
          <p:cNvSpPr/>
          <p:nvPr/>
        </p:nvSpPr>
        <p:spPr>
          <a:xfrm flipH="false" flipV="false" rot="0">
            <a:off x="5900317" y="2425513"/>
            <a:ext cx="10083316" cy="6554155"/>
          </a:xfrm>
          <a:custGeom>
            <a:avLst/>
            <a:gdLst/>
            <a:ahLst/>
            <a:cxnLst/>
            <a:rect r="r" b="b" t="t" l="l"/>
            <a:pathLst>
              <a:path h="6554155" w="10083316">
                <a:moveTo>
                  <a:pt x="0" y="0"/>
                </a:moveTo>
                <a:lnTo>
                  <a:pt x="10083316" y="0"/>
                </a:lnTo>
                <a:lnTo>
                  <a:pt x="10083316" y="6554155"/>
                </a:lnTo>
                <a:lnTo>
                  <a:pt x="0" y="6554155"/>
                </a:lnTo>
                <a:lnTo>
                  <a:pt x="0" y="0"/>
                </a:lnTo>
                <a:close/>
              </a:path>
            </a:pathLst>
          </a:custGeom>
          <a:blipFill>
            <a:blip r:embed="rId3"/>
            <a:stretch>
              <a:fillRect l="0" t="0" r="0" b="0"/>
            </a:stretch>
          </a:blipFill>
        </p:spPr>
      </p:sp>
      <p:sp>
        <p:nvSpPr>
          <p:cNvPr name="TextBox 7" id="7"/>
          <p:cNvSpPr txBox="true"/>
          <p:nvPr/>
        </p:nvSpPr>
        <p:spPr>
          <a:xfrm rot="0">
            <a:off x="3886677" y="785660"/>
            <a:ext cx="10458410" cy="1095375"/>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37281B"/>
                </a:solidFill>
                <a:latin typeface="Saira"/>
                <a:ea typeface="Saira"/>
                <a:cs typeface="Saira"/>
                <a:sym typeface="Saira"/>
              </a:rPr>
              <a:t>Bước 4(2)</a:t>
            </a:r>
          </a:p>
        </p:txBody>
      </p:sp>
      <p:sp>
        <p:nvSpPr>
          <p:cNvPr name="TextBox 8" id="8"/>
          <p:cNvSpPr txBox="true"/>
          <p:nvPr/>
        </p:nvSpPr>
        <p:spPr>
          <a:xfrm rot="0">
            <a:off x="1531010" y="4398877"/>
            <a:ext cx="3940644" cy="2286000"/>
          </a:xfrm>
          <a:prstGeom prst="rect">
            <a:avLst/>
          </a:prstGeom>
        </p:spPr>
        <p:txBody>
          <a:bodyPr anchor="t" rtlCol="false" tIns="0" lIns="0" bIns="0" rIns="0">
            <a:spAutoFit/>
          </a:bodyPr>
          <a:lstStyle/>
          <a:p>
            <a:pPr algn="ctr">
              <a:lnSpc>
                <a:spcPts val="3600"/>
              </a:lnSpc>
            </a:pPr>
            <a:r>
              <a:rPr lang="en-US" sz="3000">
                <a:solidFill>
                  <a:srgbClr val="37281B"/>
                </a:solidFill>
                <a:latin typeface="Saira"/>
                <a:ea typeface="Saira"/>
                <a:cs typeface="Saira"/>
                <a:sym typeface="Saira"/>
              </a:rPr>
              <a:t>Chạy appium inspector </a:t>
            </a:r>
          </a:p>
          <a:p>
            <a:pPr algn="ctr" marL="0" indent="0" lvl="0">
              <a:lnSpc>
                <a:spcPts val="3600"/>
              </a:lnSpc>
              <a:spcBef>
                <a:spcPct val="0"/>
              </a:spcBef>
            </a:pPr>
            <a:r>
              <a:rPr lang="en-US" sz="3000">
                <a:solidFill>
                  <a:srgbClr val="37281B"/>
                </a:solidFill>
                <a:latin typeface="Saira"/>
                <a:ea typeface="Saira"/>
                <a:cs typeface="Saira"/>
                <a:sym typeface="Saira"/>
              </a:rPr>
              <a:t>Điền đầy đủ các yêu cầu thông tin như Host … theo hình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6142210" y="1028700"/>
            <a:ext cx="1117090" cy="1186816"/>
          </a:xfrm>
          <a:custGeom>
            <a:avLst/>
            <a:gdLst/>
            <a:ahLst/>
            <a:cxnLst/>
            <a:rect r="r" b="b" t="t" l="l"/>
            <a:pathLst>
              <a:path h="1186816" w="1117090">
                <a:moveTo>
                  <a:pt x="0" y="0"/>
                </a:moveTo>
                <a:lnTo>
                  <a:pt x="1117090" y="0"/>
                </a:lnTo>
                <a:lnTo>
                  <a:pt x="1117090" y="1186816"/>
                </a:lnTo>
                <a:lnTo>
                  <a:pt x="0" y="1186816"/>
                </a:lnTo>
                <a:lnTo>
                  <a:pt x="0" y="0"/>
                </a:lnTo>
                <a:close/>
              </a:path>
            </a:pathLst>
          </a:custGeom>
          <a:blipFill>
            <a:blip r:embed="rId2"/>
            <a:stretch>
              <a:fillRect l="0" t="0" r="0" b="0"/>
            </a:stretch>
          </a:blipFill>
        </p:spPr>
      </p:sp>
      <p:sp>
        <p:nvSpPr>
          <p:cNvPr name="Freeform 3" id="3"/>
          <p:cNvSpPr/>
          <p:nvPr/>
        </p:nvSpPr>
        <p:spPr>
          <a:xfrm flipH="false" flipV="false" rot="-10800000">
            <a:off x="972465" y="1028700"/>
            <a:ext cx="1117090" cy="1186816"/>
          </a:xfrm>
          <a:custGeom>
            <a:avLst/>
            <a:gdLst/>
            <a:ahLst/>
            <a:cxnLst/>
            <a:rect r="r" b="b" t="t" l="l"/>
            <a:pathLst>
              <a:path h="1186816" w="1117090">
                <a:moveTo>
                  <a:pt x="0" y="0"/>
                </a:moveTo>
                <a:lnTo>
                  <a:pt x="1117090" y="0"/>
                </a:lnTo>
                <a:lnTo>
                  <a:pt x="1117090" y="1186816"/>
                </a:lnTo>
                <a:lnTo>
                  <a:pt x="0" y="1186816"/>
                </a:lnTo>
                <a:lnTo>
                  <a:pt x="0" y="0"/>
                </a:lnTo>
                <a:close/>
              </a:path>
            </a:pathLst>
          </a:custGeom>
          <a:blipFill>
            <a:blip r:embed="rId2"/>
            <a:stretch>
              <a:fillRect l="0" t="0" r="0" b="0"/>
            </a:stretch>
          </a:blipFill>
        </p:spPr>
      </p:sp>
      <p:sp>
        <p:nvSpPr>
          <p:cNvPr name="Freeform 4" id="4"/>
          <p:cNvSpPr/>
          <p:nvPr/>
        </p:nvSpPr>
        <p:spPr>
          <a:xfrm flipH="false" flipV="false" rot="-10800000">
            <a:off x="1028700" y="8190975"/>
            <a:ext cx="1004620" cy="1067325"/>
          </a:xfrm>
          <a:custGeom>
            <a:avLst/>
            <a:gdLst/>
            <a:ahLst/>
            <a:cxnLst/>
            <a:rect r="r" b="b" t="t" l="l"/>
            <a:pathLst>
              <a:path h="1067325" w="1004620">
                <a:moveTo>
                  <a:pt x="0" y="0"/>
                </a:moveTo>
                <a:lnTo>
                  <a:pt x="1004620" y="0"/>
                </a:lnTo>
                <a:lnTo>
                  <a:pt x="1004620" y="1067325"/>
                </a:lnTo>
                <a:lnTo>
                  <a:pt x="0" y="1067325"/>
                </a:lnTo>
                <a:lnTo>
                  <a:pt x="0" y="0"/>
                </a:lnTo>
                <a:close/>
              </a:path>
            </a:pathLst>
          </a:custGeom>
          <a:blipFill>
            <a:blip r:embed="rId2"/>
            <a:stretch>
              <a:fillRect l="0" t="0" r="0" b="0"/>
            </a:stretch>
          </a:blipFill>
        </p:spPr>
      </p:sp>
      <p:sp>
        <p:nvSpPr>
          <p:cNvPr name="Freeform 5" id="5"/>
          <p:cNvSpPr/>
          <p:nvPr/>
        </p:nvSpPr>
        <p:spPr>
          <a:xfrm flipH="false" flipV="false" rot="-10800000">
            <a:off x="16254680" y="8190975"/>
            <a:ext cx="1004620" cy="1067325"/>
          </a:xfrm>
          <a:custGeom>
            <a:avLst/>
            <a:gdLst/>
            <a:ahLst/>
            <a:cxnLst/>
            <a:rect r="r" b="b" t="t" l="l"/>
            <a:pathLst>
              <a:path h="1067325" w="1004620">
                <a:moveTo>
                  <a:pt x="0" y="0"/>
                </a:moveTo>
                <a:lnTo>
                  <a:pt x="1004620" y="0"/>
                </a:lnTo>
                <a:lnTo>
                  <a:pt x="1004620" y="1067325"/>
                </a:lnTo>
                <a:lnTo>
                  <a:pt x="0" y="1067325"/>
                </a:lnTo>
                <a:lnTo>
                  <a:pt x="0" y="0"/>
                </a:lnTo>
                <a:close/>
              </a:path>
            </a:pathLst>
          </a:custGeom>
          <a:blipFill>
            <a:blip r:embed="rId2"/>
            <a:stretch>
              <a:fillRect l="0" t="0" r="0" b="0"/>
            </a:stretch>
          </a:blipFill>
        </p:spPr>
      </p:sp>
      <p:sp>
        <p:nvSpPr>
          <p:cNvPr name="Freeform 6" id="6"/>
          <p:cNvSpPr/>
          <p:nvPr/>
        </p:nvSpPr>
        <p:spPr>
          <a:xfrm flipH="false" flipV="false" rot="0">
            <a:off x="8855476" y="2567520"/>
            <a:ext cx="4194536" cy="6157118"/>
          </a:xfrm>
          <a:custGeom>
            <a:avLst/>
            <a:gdLst/>
            <a:ahLst/>
            <a:cxnLst/>
            <a:rect r="r" b="b" t="t" l="l"/>
            <a:pathLst>
              <a:path h="6157118" w="4194536">
                <a:moveTo>
                  <a:pt x="0" y="0"/>
                </a:moveTo>
                <a:lnTo>
                  <a:pt x="4194537" y="0"/>
                </a:lnTo>
                <a:lnTo>
                  <a:pt x="4194537" y="6157118"/>
                </a:lnTo>
                <a:lnTo>
                  <a:pt x="0" y="6157118"/>
                </a:lnTo>
                <a:lnTo>
                  <a:pt x="0" y="0"/>
                </a:lnTo>
                <a:close/>
              </a:path>
            </a:pathLst>
          </a:custGeom>
          <a:blipFill>
            <a:blip r:embed="rId3"/>
            <a:stretch>
              <a:fillRect l="0" t="0" r="0" b="0"/>
            </a:stretch>
          </a:blipFill>
        </p:spPr>
      </p:sp>
      <p:sp>
        <p:nvSpPr>
          <p:cNvPr name="TextBox 7" id="7"/>
          <p:cNvSpPr txBox="true"/>
          <p:nvPr/>
        </p:nvSpPr>
        <p:spPr>
          <a:xfrm rot="0">
            <a:off x="3886677" y="785660"/>
            <a:ext cx="10458410" cy="1095375"/>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37281B"/>
                </a:solidFill>
                <a:latin typeface="Saira"/>
                <a:ea typeface="Saira"/>
                <a:cs typeface="Saira"/>
                <a:sym typeface="Saira"/>
              </a:rPr>
              <a:t>Bước 4(3)</a:t>
            </a:r>
          </a:p>
        </p:txBody>
      </p:sp>
      <p:sp>
        <p:nvSpPr>
          <p:cNvPr name="TextBox 8" id="8"/>
          <p:cNvSpPr txBox="true"/>
          <p:nvPr/>
        </p:nvSpPr>
        <p:spPr>
          <a:xfrm rot="0">
            <a:off x="3467748" y="3631133"/>
            <a:ext cx="4239342" cy="2263787"/>
          </a:xfrm>
          <a:prstGeom prst="rect">
            <a:avLst/>
          </a:prstGeom>
        </p:spPr>
        <p:txBody>
          <a:bodyPr anchor="t" rtlCol="false" tIns="0" lIns="0" bIns="0" rIns="0">
            <a:spAutoFit/>
          </a:bodyPr>
          <a:lstStyle/>
          <a:p>
            <a:pPr algn="ctr" marL="0" indent="0" lvl="0">
              <a:lnSpc>
                <a:spcPts val="5916"/>
              </a:lnSpc>
              <a:spcBef>
                <a:spcPct val="0"/>
              </a:spcBef>
            </a:pPr>
            <a:r>
              <a:rPr lang="en-US" sz="4930">
                <a:solidFill>
                  <a:srgbClr val="37281B"/>
                </a:solidFill>
                <a:latin typeface="Saira"/>
                <a:ea typeface="Saira"/>
                <a:cs typeface="Saira"/>
                <a:sym typeface="Saira"/>
              </a:rPr>
              <a:t>Chạy máy ảo trong androidstudio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6142210" y="1028700"/>
            <a:ext cx="1117090" cy="1186816"/>
          </a:xfrm>
          <a:custGeom>
            <a:avLst/>
            <a:gdLst/>
            <a:ahLst/>
            <a:cxnLst/>
            <a:rect r="r" b="b" t="t" l="l"/>
            <a:pathLst>
              <a:path h="1186816" w="1117090">
                <a:moveTo>
                  <a:pt x="0" y="0"/>
                </a:moveTo>
                <a:lnTo>
                  <a:pt x="1117090" y="0"/>
                </a:lnTo>
                <a:lnTo>
                  <a:pt x="1117090" y="1186816"/>
                </a:lnTo>
                <a:lnTo>
                  <a:pt x="0" y="1186816"/>
                </a:lnTo>
                <a:lnTo>
                  <a:pt x="0" y="0"/>
                </a:lnTo>
                <a:close/>
              </a:path>
            </a:pathLst>
          </a:custGeom>
          <a:blipFill>
            <a:blip r:embed="rId2"/>
            <a:stretch>
              <a:fillRect l="0" t="0" r="0" b="0"/>
            </a:stretch>
          </a:blipFill>
        </p:spPr>
      </p:sp>
      <p:sp>
        <p:nvSpPr>
          <p:cNvPr name="Freeform 3" id="3"/>
          <p:cNvSpPr/>
          <p:nvPr/>
        </p:nvSpPr>
        <p:spPr>
          <a:xfrm flipH="false" flipV="false" rot="-10800000">
            <a:off x="972465" y="1028700"/>
            <a:ext cx="1117090" cy="1186816"/>
          </a:xfrm>
          <a:custGeom>
            <a:avLst/>
            <a:gdLst/>
            <a:ahLst/>
            <a:cxnLst/>
            <a:rect r="r" b="b" t="t" l="l"/>
            <a:pathLst>
              <a:path h="1186816" w="1117090">
                <a:moveTo>
                  <a:pt x="0" y="0"/>
                </a:moveTo>
                <a:lnTo>
                  <a:pt x="1117090" y="0"/>
                </a:lnTo>
                <a:lnTo>
                  <a:pt x="1117090" y="1186816"/>
                </a:lnTo>
                <a:lnTo>
                  <a:pt x="0" y="1186816"/>
                </a:lnTo>
                <a:lnTo>
                  <a:pt x="0" y="0"/>
                </a:lnTo>
                <a:close/>
              </a:path>
            </a:pathLst>
          </a:custGeom>
          <a:blipFill>
            <a:blip r:embed="rId2"/>
            <a:stretch>
              <a:fillRect l="0" t="0" r="0" b="0"/>
            </a:stretch>
          </a:blipFill>
        </p:spPr>
      </p:sp>
      <p:sp>
        <p:nvSpPr>
          <p:cNvPr name="Freeform 4" id="4"/>
          <p:cNvSpPr/>
          <p:nvPr/>
        </p:nvSpPr>
        <p:spPr>
          <a:xfrm flipH="false" flipV="false" rot="-10800000">
            <a:off x="1028700" y="8190975"/>
            <a:ext cx="1004620" cy="1067325"/>
          </a:xfrm>
          <a:custGeom>
            <a:avLst/>
            <a:gdLst/>
            <a:ahLst/>
            <a:cxnLst/>
            <a:rect r="r" b="b" t="t" l="l"/>
            <a:pathLst>
              <a:path h="1067325" w="1004620">
                <a:moveTo>
                  <a:pt x="0" y="0"/>
                </a:moveTo>
                <a:lnTo>
                  <a:pt x="1004620" y="0"/>
                </a:lnTo>
                <a:lnTo>
                  <a:pt x="1004620" y="1067325"/>
                </a:lnTo>
                <a:lnTo>
                  <a:pt x="0" y="1067325"/>
                </a:lnTo>
                <a:lnTo>
                  <a:pt x="0" y="0"/>
                </a:lnTo>
                <a:close/>
              </a:path>
            </a:pathLst>
          </a:custGeom>
          <a:blipFill>
            <a:blip r:embed="rId2"/>
            <a:stretch>
              <a:fillRect l="0" t="0" r="0" b="0"/>
            </a:stretch>
          </a:blipFill>
        </p:spPr>
      </p:sp>
      <p:sp>
        <p:nvSpPr>
          <p:cNvPr name="Freeform 5" id="5"/>
          <p:cNvSpPr/>
          <p:nvPr/>
        </p:nvSpPr>
        <p:spPr>
          <a:xfrm flipH="false" flipV="false" rot="-10800000">
            <a:off x="16254680" y="8190975"/>
            <a:ext cx="1004620" cy="1067325"/>
          </a:xfrm>
          <a:custGeom>
            <a:avLst/>
            <a:gdLst/>
            <a:ahLst/>
            <a:cxnLst/>
            <a:rect r="r" b="b" t="t" l="l"/>
            <a:pathLst>
              <a:path h="1067325" w="1004620">
                <a:moveTo>
                  <a:pt x="0" y="0"/>
                </a:moveTo>
                <a:lnTo>
                  <a:pt x="1004620" y="0"/>
                </a:lnTo>
                <a:lnTo>
                  <a:pt x="1004620" y="1067325"/>
                </a:lnTo>
                <a:lnTo>
                  <a:pt x="0" y="1067325"/>
                </a:lnTo>
                <a:lnTo>
                  <a:pt x="0" y="0"/>
                </a:lnTo>
                <a:close/>
              </a:path>
            </a:pathLst>
          </a:custGeom>
          <a:blipFill>
            <a:blip r:embed="rId2"/>
            <a:stretch>
              <a:fillRect l="0" t="0" r="0" b="0"/>
            </a:stretch>
          </a:blipFill>
        </p:spPr>
      </p:sp>
      <p:sp>
        <p:nvSpPr>
          <p:cNvPr name="Freeform 6" id="6"/>
          <p:cNvSpPr/>
          <p:nvPr/>
        </p:nvSpPr>
        <p:spPr>
          <a:xfrm flipH="false" flipV="false" rot="0">
            <a:off x="6818692" y="2254926"/>
            <a:ext cx="9132384" cy="5936049"/>
          </a:xfrm>
          <a:custGeom>
            <a:avLst/>
            <a:gdLst/>
            <a:ahLst/>
            <a:cxnLst/>
            <a:rect r="r" b="b" t="t" l="l"/>
            <a:pathLst>
              <a:path h="5936049" w="9132384">
                <a:moveTo>
                  <a:pt x="0" y="0"/>
                </a:moveTo>
                <a:lnTo>
                  <a:pt x="9132384" y="0"/>
                </a:lnTo>
                <a:lnTo>
                  <a:pt x="9132384" y="5936049"/>
                </a:lnTo>
                <a:lnTo>
                  <a:pt x="0" y="5936049"/>
                </a:lnTo>
                <a:lnTo>
                  <a:pt x="0" y="0"/>
                </a:lnTo>
                <a:close/>
              </a:path>
            </a:pathLst>
          </a:custGeom>
          <a:blipFill>
            <a:blip r:embed="rId3"/>
            <a:stretch>
              <a:fillRect l="0" t="0" r="0" b="0"/>
            </a:stretch>
          </a:blipFill>
        </p:spPr>
      </p:sp>
      <p:sp>
        <p:nvSpPr>
          <p:cNvPr name="TextBox 7" id="7"/>
          <p:cNvSpPr txBox="true"/>
          <p:nvPr/>
        </p:nvSpPr>
        <p:spPr>
          <a:xfrm rot="0">
            <a:off x="3886677" y="785660"/>
            <a:ext cx="10458410" cy="1095375"/>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37281B"/>
                </a:solidFill>
                <a:latin typeface="Saira"/>
                <a:ea typeface="Saira"/>
                <a:cs typeface="Saira"/>
                <a:sym typeface="Saira"/>
              </a:rPr>
              <a:t>Bước 4(3)</a:t>
            </a:r>
          </a:p>
        </p:txBody>
      </p:sp>
      <p:sp>
        <p:nvSpPr>
          <p:cNvPr name="TextBox 8" id="8"/>
          <p:cNvSpPr txBox="true"/>
          <p:nvPr/>
        </p:nvSpPr>
        <p:spPr>
          <a:xfrm rot="0">
            <a:off x="2089555" y="3371850"/>
            <a:ext cx="4425532" cy="4133850"/>
          </a:xfrm>
          <a:prstGeom prst="rect">
            <a:avLst/>
          </a:prstGeom>
        </p:spPr>
        <p:txBody>
          <a:bodyPr anchor="t" rtlCol="false" tIns="0" lIns="0" bIns="0" rIns="0">
            <a:spAutoFit/>
          </a:bodyPr>
          <a:lstStyle/>
          <a:p>
            <a:pPr algn="ctr">
              <a:lnSpc>
                <a:spcPts val="4716"/>
              </a:lnSpc>
            </a:pPr>
            <a:r>
              <a:rPr lang="en-US" sz="3930">
                <a:solidFill>
                  <a:srgbClr val="37281B"/>
                </a:solidFill>
                <a:latin typeface="Saira"/>
                <a:ea typeface="Saira"/>
                <a:cs typeface="Saira"/>
                <a:sym typeface="Saira"/>
              </a:rPr>
              <a:t>Bấm start section để khởi chạy </a:t>
            </a:r>
          </a:p>
          <a:p>
            <a:pPr algn="ctr">
              <a:lnSpc>
                <a:spcPts val="4716"/>
              </a:lnSpc>
            </a:pPr>
          </a:p>
          <a:p>
            <a:pPr algn="ctr">
              <a:lnSpc>
                <a:spcPts val="4716"/>
              </a:lnSpc>
            </a:pPr>
            <a:r>
              <a:rPr lang="en-US" sz="3930">
                <a:solidFill>
                  <a:srgbClr val="37281B"/>
                </a:solidFill>
                <a:latin typeface="Saira"/>
                <a:ea typeface="Saira"/>
                <a:cs typeface="Saira"/>
                <a:sym typeface="Saira"/>
              </a:rPr>
              <a:t>Lúc này ta đã cài đặt thành công appium </a:t>
            </a:r>
          </a:p>
          <a:p>
            <a:pPr algn="ctr" marL="0" indent="0" lvl="0">
              <a:lnSpc>
                <a:spcPts val="4716"/>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263814" y="1164987"/>
            <a:ext cx="3760372" cy="3760372"/>
          </a:xfrm>
          <a:custGeom>
            <a:avLst/>
            <a:gdLst/>
            <a:ahLst/>
            <a:cxnLst/>
            <a:rect r="r" b="b" t="t" l="l"/>
            <a:pathLst>
              <a:path h="3760372" w="3760372">
                <a:moveTo>
                  <a:pt x="0" y="0"/>
                </a:moveTo>
                <a:lnTo>
                  <a:pt x="3760372" y="0"/>
                </a:lnTo>
                <a:lnTo>
                  <a:pt x="3760372" y="3760373"/>
                </a:lnTo>
                <a:lnTo>
                  <a:pt x="0" y="3760373"/>
                </a:lnTo>
                <a:lnTo>
                  <a:pt x="0" y="0"/>
                </a:lnTo>
                <a:close/>
              </a:path>
            </a:pathLst>
          </a:custGeom>
          <a:blipFill>
            <a:blip r:embed="rId2"/>
            <a:stretch>
              <a:fillRect l="0" t="0" r="0" b="0"/>
            </a:stretch>
          </a:blipFill>
        </p:spPr>
      </p:sp>
      <p:sp>
        <p:nvSpPr>
          <p:cNvPr name="TextBox 3" id="3"/>
          <p:cNvSpPr txBox="true"/>
          <p:nvPr/>
        </p:nvSpPr>
        <p:spPr>
          <a:xfrm rot="0">
            <a:off x="6121981" y="1028700"/>
            <a:ext cx="6044038" cy="819150"/>
          </a:xfrm>
          <a:prstGeom prst="rect">
            <a:avLst/>
          </a:prstGeom>
        </p:spPr>
        <p:txBody>
          <a:bodyPr anchor="t" rtlCol="false" tIns="0" lIns="0" bIns="0" rIns="0">
            <a:spAutoFit/>
          </a:bodyPr>
          <a:lstStyle/>
          <a:p>
            <a:pPr algn="l" marL="0" indent="0" lvl="0">
              <a:lnSpc>
                <a:spcPts val="6450"/>
              </a:lnSpc>
              <a:spcBef>
                <a:spcPct val="0"/>
              </a:spcBef>
            </a:pPr>
            <a:r>
              <a:rPr lang="en-US" sz="5375">
                <a:solidFill>
                  <a:srgbClr val="37281B"/>
                </a:solidFill>
                <a:latin typeface="Saira"/>
                <a:ea typeface="Saira"/>
                <a:cs typeface="Saira"/>
                <a:sym typeface="Saira"/>
              </a:rPr>
              <a:t>Quy trình kiểm thử</a:t>
            </a:r>
          </a:p>
        </p:txBody>
      </p:sp>
      <p:sp>
        <p:nvSpPr>
          <p:cNvPr name="TextBox 4" id="4"/>
          <p:cNvSpPr txBox="true"/>
          <p:nvPr/>
        </p:nvSpPr>
        <p:spPr>
          <a:xfrm rot="0">
            <a:off x="3329555" y="3545530"/>
            <a:ext cx="4305226" cy="2007184"/>
          </a:xfrm>
          <a:prstGeom prst="rect">
            <a:avLst/>
          </a:prstGeom>
        </p:spPr>
        <p:txBody>
          <a:bodyPr anchor="t" rtlCol="false" tIns="0" lIns="0" bIns="0" rIns="0">
            <a:spAutoFit/>
          </a:bodyPr>
          <a:lstStyle/>
          <a:p>
            <a:pPr algn="ctr">
              <a:lnSpc>
                <a:spcPts val="5392"/>
              </a:lnSpc>
              <a:spcBef>
                <a:spcPct val="0"/>
              </a:spcBef>
            </a:pPr>
            <a:r>
              <a:rPr lang="en-US" sz="3851">
                <a:solidFill>
                  <a:srgbClr val="37281B"/>
                </a:solidFill>
                <a:latin typeface="Saira"/>
                <a:ea typeface="Saira"/>
                <a:cs typeface="Saira"/>
                <a:sym typeface="Saira"/>
              </a:rPr>
              <a:t>Xác Định Vị Trí Các Phần Tử Trong Ứng Dụng Android</a:t>
            </a:r>
          </a:p>
        </p:txBody>
      </p:sp>
      <p:sp>
        <p:nvSpPr>
          <p:cNvPr name="TextBox 5" id="5"/>
          <p:cNvSpPr txBox="true"/>
          <p:nvPr/>
        </p:nvSpPr>
        <p:spPr>
          <a:xfrm rot="0">
            <a:off x="10818682" y="3545530"/>
            <a:ext cx="4124397" cy="2683459"/>
          </a:xfrm>
          <a:prstGeom prst="rect">
            <a:avLst/>
          </a:prstGeom>
        </p:spPr>
        <p:txBody>
          <a:bodyPr anchor="t" rtlCol="false" tIns="0" lIns="0" bIns="0" rIns="0">
            <a:spAutoFit/>
          </a:bodyPr>
          <a:lstStyle/>
          <a:p>
            <a:pPr algn="ctr">
              <a:lnSpc>
                <a:spcPts val="5392"/>
              </a:lnSpc>
            </a:pPr>
            <a:r>
              <a:rPr lang="en-US" sz="3851">
                <a:solidFill>
                  <a:srgbClr val="37281B"/>
                </a:solidFill>
                <a:latin typeface="Saira"/>
                <a:ea typeface="Saira"/>
                <a:cs typeface="Saira"/>
                <a:sym typeface="Saira"/>
              </a:rPr>
              <a:t>Tạo Appium Project Với Java Trên Eclipse</a:t>
            </a:r>
          </a:p>
          <a:p>
            <a:pPr algn="ctr">
              <a:lnSpc>
                <a:spcPts val="5392"/>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3137226"/>
            <a:ext cx="8115300" cy="2474680"/>
          </a:xfrm>
          <a:custGeom>
            <a:avLst/>
            <a:gdLst/>
            <a:ahLst/>
            <a:cxnLst/>
            <a:rect r="r" b="b" t="t" l="l"/>
            <a:pathLst>
              <a:path h="2474680" w="8115300">
                <a:moveTo>
                  <a:pt x="0" y="0"/>
                </a:moveTo>
                <a:lnTo>
                  <a:pt x="8115300" y="0"/>
                </a:lnTo>
                <a:lnTo>
                  <a:pt x="8115300" y="2474680"/>
                </a:lnTo>
                <a:lnTo>
                  <a:pt x="0" y="2474680"/>
                </a:lnTo>
                <a:lnTo>
                  <a:pt x="0" y="0"/>
                </a:lnTo>
                <a:close/>
              </a:path>
            </a:pathLst>
          </a:custGeom>
          <a:blipFill>
            <a:blip r:embed="rId2"/>
            <a:stretch>
              <a:fillRect l="0" t="0" r="0" b="-4118"/>
            </a:stretch>
          </a:blipFill>
        </p:spPr>
      </p:sp>
      <p:sp>
        <p:nvSpPr>
          <p:cNvPr name="TextBox 3" id="3"/>
          <p:cNvSpPr txBox="true"/>
          <p:nvPr/>
        </p:nvSpPr>
        <p:spPr>
          <a:xfrm rot="0">
            <a:off x="3945479" y="533400"/>
            <a:ext cx="13313821" cy="495300"/>
          </a:xfrm>
          <a:prstGeom prst="rect">
            <a:avLst/>
          </a:prstGeom>
        </p:spPr>
        <p:txBody>
          <a:bodyPr anchor="t" rtlCol="false" tIns="0" lIns="0" bIns="0" rIns="0">
            <a:spAutoFit/>
          </a:bodyPr>
          <a:lstStyle/>
          <a:p>
            <a:pPr algn="l" marL="0" indent="0" lvl="0">
              <a:lnSpc>
                <a:spcPts val="3964"/>
              </a:lnSpc>
              <a:spcBef>
                <a:spcPct val="0"/>
              </a:spcBef>
            </a:pPr>
            <a:r>
              <a:rPr lang="en-US" sz="3303">
                <a:solidFill>
                  <a:srgbClr val="37281B"/>
                </a:solidFill>
                <a:latin typeface="Saira"/>
                <a:ea typeface="Saira"/>
                <a:cs typeface="Saira"/>
                <a:sym typeface="Saira"/>
              </a:rPr>
              <a:t>Xác Định Vị Trí Các Phần Tử Trong Ứng Dụng Android</a:t>
            </a:r>
          </a:p>
        </p:txBody>
      </p:sp>
      <p:sp>
        <p:nvSpPr>
          <p:cNvPr name="TextBox 4" id="4"/>
          <p:cNvSpPr txBox="true"/>
          <p:nvPr/>
        </p:nvSpPr>
        <p:spPr>
          <a:xfrm rot="0">
            <a:off x="5309497" y="1333555"/>
            <a:ext cx="7669006" cy="654634"/>
          </a:xfrm>
          <a:prstGeom prst="rect">
            <a:avLst/>
          </a:prstGeom>
        </p:spPr>
        <p:txBody>
          <a:bodyPr anchor="t" rtlCol="false" tIns="0" lIns="0" bIns="0" rIns="0">
            <a:spAutoFit/>
          </a:bodyPr>
          <a:lstStyle/>
          <a:p>
            <a:pPr algn="ctr">
              <a:lnSpc>
                <a:spcPts val="5392"/>
              </a:lnSpc>
              <a:spcBef>
                <a:spcPct val="0"/>
              </a:spcBef>
            </a:pPr>
            <a:r>
              <a:rPr lang="en-US" b="true" sz="3851">
                <a:solidFill>
                  <a:srgbClr val="37281B"/>
                </a:solidFill>
                <a:latin typeface="Saira Bold"/>
                <a:ea typeface="Saira Bold"/>
                <a:cs typeface="Saira Bold"/>
                <a:sym typeface="Saira Bold"/>
              </a:rPr>
              <a:t>Cài Đặt Ứng Dụng Calculator</a:t>
            </a:r>
          </a:p>
        </p:txBody>
      </p:sp>
      <p:sp>
        <p:nvSpPr>
          <p:cNvPr name="TextBox 5" id="5"/>
          <p:cNvSpPr txBox="true"/>
          <p:nvPr/>
        </p:nvSpPr>
        <p:spPr>
          <a:xfrm rot="0">
            <a:off x="1028700" y="2466975"/>
            <a:ext cx="7287755" cy="7248525"/>
          </a:xfrm>
          <a:prstGeom prst="rect">
            <a:avLst/>
          </a:prstGeom>
        </p:spPr>
        <p:txBody>
          <a:bodyPr anchor="t" rtlCol="false" tIns="0" lIns="0" bIns="0" rIns="0">
            <a:spAutoFit/>
          </a:bodyPr>
          <a:lstStyle/>
          <a:p>
            <a:pPr algn="l">
              <a:lnSpc>
                <a:spcPts val="3001"/>
              </a:lnSpc>
            </a:pPr>
            <a:r>
              <a:rPr lang="en-US" sz="2501">
                <a:solidFill>
                  <a:srgbClr val="37281B"/>
                </a:solidFill>
                <a:latin typeface="Saira"/>
                <a:ea typeface="Saira"/>
                <a:cs typeface="Saira"/>
                <a:sym typeface="Saira"/>
              </a:rPr>
              <a:t>Trước tiên, bạn cần cài đặt ứng dụng mẫu calculator.apk trên thiết bị Android .</a:t>
            </a:r>
          </a:p>
          <a:p>
            <a:pPr algn="l">
              <a:lnSpc>
                <a:spcPts val="3001"/>
              </a:lnSpc>
            </a:pPr>
            <a:r>
              <a:rPr lang="en-US" sz="2501">
                <a:solidFill>
                  <a:srgbClr val="37281B"/>
                </a:solidFill>
                <a:latin typeface="Saira"/>
                <a:ea typeface="Saira"/>
                <a:cs typeface="Saira"/>
                <a:sym typeface="Saira"/>
              </a:rPr>
              <a:t>Thực hiện các bước sau:</a:t>
            </a:r>
          </a:p>
          <a:p>
            <a:pPr algn="l">
              <a:lnSpc>
                <a:spcPts val="3001"/>
              </a:lnSpc>
            </a:pPr>
            <a:r>
              <a:rPr lang="en-US" sz="2501">
                <a:solidFill>
                  <a:srgbClr val="37281B"/>
                </a:solidFill>
                <a:latin typeface="Saira"/>
                <a:ea typeface="Saira"/>
                <a:cs typeface="Saira"/>
                <a:sym typeface="Saira"/>
              </a:rPr>
              <a:t>Chuẩn bị file APK:</a:t>
            </a:r>
          </a:p>
          <a:p>
            <a:pPr algn="l">
              <a:lnSpc>
                <a:spcPts val="3001"/>
              </a:lnSpc>
            </a:pPr>
            <a:r>
              <a:rPr lang="en-US" sz="2501">
                <a:solidFill>
                  <a:srgbClr val="37281B"/>
                </a:solidFill>
                <a:latin typeface="Saira"/>
                <a:ea typeface="Saira"/>
                <a:cs typeface="Saira"/>
                <a:sym typeface="Saira"/>
              </a:rPr>
              <a:t>Tải ứng dụng </a:t>
            </a:r>
            <a:r>
              <a:rPr lang="en-US" sz="2501">
                <a:solidFill>
                  <a:srgbClr val="FF5757"/>
                </a:solidFill>
                <a:latin typeface="Saira"/>
                <a:ea typeface="Saira"/>
                <a:cs typeface="Saira"/>
                <a:sym typeface="Saira"/>
              </a:rPr>
              <a:t>calculator.apk</a:t>
            </a:r>
            <a:r>
              <a:rPr lang="en-US" sz="2501">
                <a:solidFill>
                  <a:srgbClr val="37281B"/>
                </a:solidFill>
                <a:latin typeface="Saira"/>
                <a:ea typeface="Saira"/>
                <a:cs typeface="Saira"/>
                <a:sym typeface="Saira"/>
              </a:rPr>
              <a:t> về máy tính.</a:t>
            </a:r>
          </a:p>
          <a:p>
            <a:pPr algn="l">
              <a:lnSpc>
                <a:spcPts val="3001"/>
              </a:lnSpc>
            </a:pPr>
            <a:r>
              <a:rPr lang="en-US" sz="2501">
                <a:solidFill>
                  <a:srgbClr val="37281B"/>
                </a:solidFill>
                <a:latin typeface="Saira"/>
                <a:ea typeface="Saira"/>
                <a:cs typeface="Saira"/>
                <a:sym typeface="Saira"/>
              </a:rPr>
              <a:t>Copy file APK vào thư mục platform-tools trong SDK : </a:t>
            </a:r>
          </a:p>
          <a:p>
            <a:pPr algn="l">
              <a:lnSpc>
                <a:spcPts val="3001"/>
              </a:lnSpc>
            </a:pPr>
            <a:r>
              <a:rPr lang="en-US" sz="2501">
                <a:solidFill>
                  <a:srgbClr val="FF5757"/>
                </a:solidFill>
                <a:latin typeface="Saira"/>
                <a:ea typeface="Saira"/>
                <a:cs typeface="Saira"/>
                <a:sym typeface="Saira"/>
              </a:rPr>
              <a:t>C:\Users\[user]\AppData\Local\Android\Sdk\platform-tools</a:t>
            </a:r>
          </a:p>
          <a:p>
            <a:pPr algn="l">
              <a:lnSpc>
                <a:spcPts val="3001"/>
              </a:lnSpc>
            </a:pPr>
            <a:r>
              <a:rPr lang="en-US" sz="2501">
                <a:solidFill>
                  <a:srgbClr val="37281B"/>
                </a:solidFill>
                <a:latin typeface="Saira"/>
                <a:ea typeface="Saira"/>
                <a:cs typeface="Saira"/>
                <a:sym typeface="Saira"/>
              </a:rPr>
              <a:t>Cài ứng dụng trên thiết bị/emulator:</a:t>
            </a:r>
          </a:p>
          <a:p>
            <a:pPr algn="l">
              <a:lnSpc>
                <a:spcPts val="3001"/>
              </a:lnSpc>
            </a:pPr>
            <a:r>
              <a:rPr lang="en-US" sz="2501">
                <a:solidFill>
                  <a:srgbClr val="37281B"/>
                </a:solidFill>
                <a:latin typeface="Saira"/>
                <a:ea typeface="Saira"/>
                <a:cs typeface="Saira"/>
                <a:sym typeface="Saira"/>
              </a:rPr>
              <a:t>Mở Command Prompt (cmd).</a:t>
            </a:r>
          </a:p>
          <a:p>
            <a:pPr algn="l">
              <a:lnSpc>
                <a:spcPts val="3001"/>
              </a:lnSpc>
            </a:pPr>
            <a:r>
              <a:rPr lang="en-US" sz="2501">
                <a:solidFill>
                  <a:srgbClr val="37281B"/>
                </a:solidFill>
                <a:latin typeface="Saira"/>
                <a:ea typeface="Saira"/>
                <a:cs typeface="Saira"/>
                <a:sym typeface="Saira"/>
              </a:rPr>
              <a:t>Chuyển đến thư mục platform-tools bằng lệnh: </a:t>
            </a:r>
          </a:p>
          <a:p>
            <a:pPr algn="l">
              <a:lnSpc>
                <a:spcPts val="3001"/>
              </a:lnSpc>
            </a:pPr>
            <a:r>
              <a:rPr lang="en-US" sz="2501">
                <a:solidFill>
                  <a:srgbClr val="FF5757"/>
                </a:solidFill>
                <a:latin typeface="Saira"/>
                <a:ea typeface="Saira"/>
                <a:cs typeface="Saira"/>
                <a:sym typeface="Saira"/>
              </a:rPr>
              <a:t>cd C:\Users\[user]\AppData\Local\Android\Sdk\platform-tools</a:t>
            </a:r>
          </a:p>
          <a:p>
            <a:pPr algn="l">
              <a:lnSpc>
                <a:spcPts val="3001"/>
              </a:lnSpc>
            </a:pPr>
            <a:r>
              <a:rPr lang="en-US" sz="2501">
                <a:solidFill>
                  <a:srgbClr val="37281B"/>
                </a:solidFill>
                <a:latin typeface="Saira"/>
                <a:ea typeface="Saira"/>
                <a:cs typeface="Saira"/>
                <a:sym typeface="Saira"/>
              </a:rPr>
              <a:t>Thực hiện lệnh cài đặt ứng dụng: </a:t>
            </a:r>
          </a:p>
          <a:p>
            <a:pPr algn="l">
              <a:lnSpc>
                <a:spcPts val="3001"/>
              </a:lnSpc>
            </a:pPr>
            <a:r>
              <a:rPr lang="en-US" sz="2501">
                <a:solidFill>
                  <a:srgbClr val="FF5757"/>
                </a:solidFill>
                <a:latin typeface="Saira"/>
                <a:ea typeface="Saira"/>
                <a:cs typeface="Saira"/>
                <a:sym typeface="Saira"/>
              </a:rPr>
              <a:t>adb install calculator.apk</a:t>
            </a:r>
          </a:p>
          <a:p>
            <a:pPr algn="l" marL="0" indent="0" lvl="0">
              <a:lnSpc>
                <a:spcPts val="3001"/>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false" rot="0">
            <a:off x="9959407" y="2735987"/>
            <a:ext cx="4187646" cy="6356958"/>
          </a:xfrm>
          <a:custGeom>
            <a:avLst/>
            <a:gdLst/>
            <a:ahLst/>
            <a:cxnLst/>
            <a:rect r="r" b="b" t="t" l="l"/>
            <a:pathLst>
              <a:path h="6356958" w="4187646">
                <a:moveTo>
                  <a:pt x="0" y="0"/>
                </a:moveTo>
                <a:lnTo>
                  <a:pt x="4187646" y="0"/>
                </a:lnTo>
                <a:lnTo>
                  <a:pt x="4187646" y="6356958"/>
                </a:lnTo>
                <a:lnTo>
                  <a:pt x="0" y="6356958"/>
                </a:lnTo>
                <a:lnTo>
                  <a:pt x="0" y="0"/>
                </a:lnTo>
                <a:close/>
              </a:path>
            </a:pathLst>
          </a:custGeom>
          <a:blipFill>
            <a:blip r:embed="rId2"/>
            <a:stretch>
              <a:fillRect l="0" t="0" r="0" b="0"/>
            </a:stretch>
          </a:blipFill>
        </p:spPr>
      </p:sp>
      <p:sp>
        <p:nvSpPr>
          <p:cNvPr name="TextBox 3" id="3"/>
          <p:cNvSpPr txBox="true"/>
          <p:nvPr/>
        </p:nvSpPr>
        <p:spPr>
          <a:xfrm rot="0">
            <a:off x="3945479" y="533400"/>
            <a:ext cx="13313821" cy="495300"/>
          </a:xfrm>
          <a:prstGeom prst="rect">
            <a:avLst/>
          </a:prstGeom>
        </p:spPr>
        <p:txBody>
          <a:bodyPr anchor="t" rtlCol="false" tIns="0" lIns="0" bIns="0" rIns="0">
            <a:spAutoFit/>
          </a:bodyPr>
          <a:lstStyle/>
          <a:p>
            <a:pPr algn="l" marL="0" indent="0" lvl="0">
              <a:lnSpc>
                <a:spcPts val="3964"/>
              </a:lnSpc>
              <a:spcBef>
                <a:spcPct val="0"/>
              </a:spcBef>
            </a:pPr>
            <a:r>
              <a:rPr lang="en-US" sz="3303">
                <a:solidFill>
                  <a:srgbClr val="37281B"/>
                </a:solidFill>
                <a:latin typeface="Saira"/>
                <a:ea typeface="Saira"/>
                <a:cs typeface="Saira"/>
                <a:sym typeface="Saira"/>
              </a:rPr>
              <a:t>Xác Định Vị Trí Các Phần Tử Trong Ứng Dụng Android</a:t>
            </a:r>
          </a:p>
        </p:txBody>
      </p:sp>
      <p:sp>
        <p:nvSpPr>
          <p:cNvPr name="TextBox 4" id="4"/>
          <p:cNvSpPr txBox="true"/>
          <p:nvPr/>
        </p:nvSpPr>
        <p:spPr>
          <a:xfrm rot="0">
            <a:off x="5309497" y="1333555"/>
            <a:ext cx="7669006" cy="654634"/>
          </a:xfrm>
          <a:prstGeom prst="rect">
            <a:avLst/>
          </a:prstGeom>
        </p:spPr>
        <p:txBody>
          <a:bodyPr anchor="t" rtlCol="false" tIns="0" lIns="0" bIns="0" rIns="0">
            <a:spAutoFit/>
          </a:bodyPr>
          <a:lstStyle/>
          <a:p>
            <a:pPr algn="ctr">
              <a:lnSpc>
                <a:spcPts val="5392"/>
              </a:lnSpc>
              <a:spcBef>
                <a:spcPct val="0"/>
              </a:spcBef>
            </a:pPr>
            <a:r>
              <a:rPr lang="en-US" b="true" sz="3851">
                <a:solidFill>
                  <a:srgbClr val="37281B"/>
                </a:solidFill>
                <a:latin typeface="Saira Bold"/>
                <a:ea typeface="Saira Bold"/>
                <a:cs typeface="Saira Bold"/>
                <a:sym typeface="Saira Bold"/>
              </a:rPr>
              <a:t>Cài Đặt Ứng Dụng Calculator (tt)</a:t>
            </a:r>
          </a:p>
        </p:txBody>
      </p:sp>
      <p:sp>
        <p:nvSpPr>
          <p:cNvPr name="TextBox 5" id="5"/>
          <p:cNvSpPr txBox="true"/>
          <p:nvPr/>
        </p:nvSpPr>
        <p:spPr>
          <a:xfrm rot="0">
            <a:off x="2596719" y="3906160"/>
            <a:ext cx="5425557" cy="2474680"/>
          </a:xfrm>
          <a:prstGeom prst="rect">
            <a:avLst/>
          </a:prstGeom>
        </p:spPr>
        <p:txBody>
          <a:bodyPr anchor="t" rtlCol="false" tIns="0" lIns="0" bIns="0" rIns="0">
            <a:spAutoFit/>
          </a:bodyPr>
          <a:lstStyle/>
          <a:p>
            <a:pPr algn="l">
              <a:lnSpc>
                <a:spcPts val="3899"/>
              </a:lnSpc>
            </a:pPr>
            <a:r>
              <a:rPr lang="en-US" sz="3249">
                <a:solidFill>
                  <a:srgbClr val="37281B"/>
                </a:solidFill>
                <a:latin typeface="Saira"/>
                <a:ea typeface="Saira"/>
                <a:cs typeface="Saira"/>
                <a:sym typeface="Saira"/>
              </a:rPr>
              <a:t>Kiểm tra ứng dụng:</a:t>
            </a:r>
          </a:p>
          <a:p>
            <a:pPr algn="l">
              <a:lnSpc>
                <a:spcPts val="3899"/>
              </a:lnSpc>
            </a:pPr>
            <a:r>
              <a:rPr lang="en-US" sz="3249">
                <a:solidFill>
                  <a:srgbClr val="37281B"/>
                </a:solidFill>
                <a:latin typeface="Saira"/>
                <a:ea typeface="Saira"/>
                <a:cs typeface="Saira"/>
                <a:sym typeface="Saira"/>
              </a:rPr>
              <a:t>Sau khi cài đặt, mở ứng dụng Calculator trên thiết bị hoặc emulator để kiểm tra.</a:t>
            </a:r>
          </a:p>
          <a:p>
            <a:pPr algn="l" marL="0" indent="0" lvl="0">
              <a:lnSpc>
                <a:spcPts val="3899"/>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3251462"/>
            <a:ext cx="7907760" cy="3103796"/>
          </a:xfrm>
          <a:custGeom>
            <a:avLst/>
            <a:gdLst/>
            <a:ahLst/>
            <a:cxnLst/>
            <a:rect r="r" b="b" t="t" l="l"/>
            <a:pathLst>
              <a:path h="3103796" w="7907760">
                <a:moveTo>
                  <a:pt x="0" y="0"/>
                </a:moveTo>
                <a:lnTo>
                  <a:pt x="7907760" y="0"/>
                </a:lnTo>
                <a:lnTo>
                  <a:pt x="7907760" y="3103795"/>
                </a:lnTo>
                <a:lnTo>
                  <a:pt x="0" y="3103795"/>
                </a:lnTo>
                <a:lnTo>
                  <a:pt x="0" y="0"/>
                </a:lnTo>
                <a:close/>
              </a:path>
            </a:pathLst>
          </a:custGeom>
          <a:blipFill>
            <a:blip r:embed="rId2"/>
            <a:stretch>
              <a:fillRect l="0" t="0" r="0" b="0"/>
            </a:stretch>
          </a:blipFill>
        </p:spPr>
      </p:sp>
      <p:sp>
        <p:nvSpPr>
          <p:cNvPr name="TextBox 3" id="3"/>
          <p:cNvSpPr txBox="true"/>
          <p:nvPr/>
        </p:nvSpPr>
        <p:spPr>
          <a:xfrm rot="0">
            <a:off x="3945479" y="533400"/>
            <a:ext cx="13313821" cy="495300"/>
          </a:xfrm>
          <a:prstGeom prst="rect">
            <a:avLst/>
          </a:prstGeom>
        </p:spPr>
        <p:txBody>
          <a:bodyPr anchor="t" rtlCol="false" tIns="0" lIns="0" bIns="0" rIns="0">
            <a:spAutoFit/>
          </a:bodyPr>
          <a:lstStyle/>
          <a:p>
            <a:pPr algn="l" marL="0" indent="0" lvl="0">
              <a:lnSpc>
                <a:spcPts val="3964"/>
              </a:lnSpc>
              <a:spcBef>
                <a:spcPct val="0"/>
              </a:spcBef>
            </a:pPr>
            <a:r>
              <a:rPr lang="en-US" sz="3303">
                <a:solidFill>
                  <a:srgbClr val="37281B"/>
                </a:solidFill>
                <a:latin typeface="Saira"/>
                <a:ea typeface="Saira"/>
                <a:cs typeface="Saira"/>
                <a:sym typeface="Saira"/>
              </a:rPr>
              <a:t>Xác Định Vị Trí Các Phần Tử Trong Ứng Dụng Android</a:t>
            </a:r>
          </a:p>
        </p:txBody>
      </p:sp>
      <p:sp>
        <p:nvSpPr>
          <p:cNvPr name="TextBox 4" id="4"/>
          <p:cNvSpPr txBox="true"/>
          <p:nvPr/>
        </p:nvSpPr>
        <p:spPr>
          <a:xfrm rot="0">
            <a:off x="4099258" y="1387183"/>
            <a:ext cx="10089485" cy="654634"/>
          </a:xfrm>
          <a:prstGeom prst="rect">
            <a:avLst/>
          </a:prstGeom>
        </p:spPr>
        <p:txBody>
          <a:bodyPr anchor="t" rtlCol="false" tIns="0" lIns="0" bIns="0" rIns="0">
            <a:spAutoFit/>
          </a:bodyPr>
          <a:lstStyle/>
          <a:p>
            <a:pPr algn="ctr">
              <a:lnSpc>
                <a:spcPts val="5392"/>
              </a:lnSpc>
              <a:spcBef>
                <a:spcPct val="0"/>
              </a:spcBef>
            </a:pPr>
            <a:r>
              <a:rPr lang="en-US" b="true" sz="3851">
                <a:solidFill>
                  <a:srgbClr val="37281B"/>
                </a:solidFill>
                <a:latin typeface="Saira Bold"/>
                <a:ea typeface="Saira Bold"/>
                <a:cs typeface="Saira Bold"/>
                <a:sym typeface="Saira Bold"/>
              </a:rPr>
              <a:t>Xác Định Phần Tử Bằng UIAutomatorViewer</a:t>
            </a:r>
          </a:p>
        </p:txBody>
      </p:sp>
      <p:sp>
        <p:nvSpPr>
          <p:cNvPr name="TextBox 5" id="5"/>
          <p:cNvSpPr txBox="true"/>
          <p:nvPr/>
        </p:nvSpPr>
        <p:spPr>
          <a:xfrm rot="0">
            <a:off x="1028700" y="2814638"/>
            <a:ext cx="7632135" cy="4657725"/>
          </a:xfrm>
          <a:prstGeom prst="rect">
            <a:avLst/>
          </a:prstGeom>
        </p:spPr>
        <p:txBody>
          <a:bodyPr anchor="t" rtlCol="false" tIns="0" lIns="0" bIns="0" rIns="0">
            <a:spAutoFit/>
          </a:bodyPr>
          <a:lstStyle/>
          <a:p>
            <a:pPr algn="l">
              <a:lnSpc>
                <a:spcPts val="3143"/>
              </a:lnSpc>
            </a:pPr>
            <a:r>
              <a:rPr lang="en-US" sz="2619">
                <a:solidFill>
                  <a:srgbClr val="37281B"/>
                </a:solidFill>
                <a:latin typeface="Saira"/>
                <a:ea typeface="Saira"/>
                <a:cs typeface="Saira"/>
                <a:sym typeface="Saira"/>
              </a:rPr>
              <a:t>Appium xác định vị trí phần tử trong ứng dụng dựa trên thông tin từ giao diện </a:t>
            </a:r>
            <a:r>
              <a:rPr lang="en-US" sz="2619">
                <a:solidFill>
                  <a:srgbClr val="FF5757"/>
                </a:solidFill>
                <a:latin typeface="Saira"/>
                <a:ea typeface="Saira"/>
                <a:cs typeface="Saira"/>
                <a:sym typeface="Saira"/>
              </a:rPr>
              <a:t>Android (XML)</a:t>
            </a:r>
            <a:r>
              <a:rPr lang="en-US" sz="2619">
                <a:solidFill>
                  <a:srgbClr val="37281B"/>
                </a:solidFill>
                <a:latin typeface="Saira"/>
                <a:ea typeface="Saira"/>
                <a:cs typeface="Saira"/>
                <a:sym typeface="Saira"/>
              </a:rPr>
              <a:t>. Để lấy thông tin này, sử dụng </a:t>
            </a:r>
            <a:r>
              <a:rPr lang="en-US" sz="2619">
                <a:solidFill>
                  <a:srgbClr val="FF5757"/>
                </a:solidFill>
                <a:latin typeface="Saira"/>
                <a:ea typeface="Saira"/>
                <a:cs typeface="Saira"/>
                <a:sym typeface="Saira"/>
              </a:rPr>
              <a:t>UIAutomatorViewer</a:t>
            </a:r>
            <a:r>
              <a:rPr lang="en-US" sz="2619">
                <a:solidFill>
                  <a:srgbClr val="37281B"/>
                </a:solidFill>
                <a:latin typeface="Saira"/>
                <a:ea typeface="Saira"/>
                <a:cs typeface="Saira"/>
                <a:sym typeface="Saira"/>
              </a:rPr>
              <a:t>:</a:t>
            </a:r>
          </a:p>
          <a:p>
            <a:pPr algn="l">
              <a:lnSpc>
                <a:spcPts val="3143"/>
              </a:lnSpc>
            </a:pPr>
            <a:r>
              <a:rPr lang="en-US" sz="2619">
                <a:solidFill>
                  <a:srgbClr val="37281B"/>
                </a:solidFill>
                <a:latin typeface="Saira"/>
                <a:ea typeface="Saira"/>
                <a:cs typeface="Saira"/>
                <a:sym typeface="Saira"/>
              </a:rPr>
              <a:t>Chuẩn bị thiết bị:</a:t>
            </a:r>
          </a:p>
          <a:p>
            <a:pPr algn="l">
              <a:lnSpc>
                <a:spcPts val="3143"/>
              </a:lnSpc>
            </a:pPr>
            <a:r>
              <a:rPr lang="en-US" sz="2619">
                <a:solidFill>
                  <a:srgbClr val="37281B"/>
                </a:solidFill>
                <a:latin typeface="Saira"/>
                <a:ea typeface="Saira"/>
                <a:cs typeface="Saira"/>
                <a:sym typeface="Saira"/>
              </a:rPr>
              <a:t>Đảm bảo ứng dụng Calculator đang mở trên thiết bị/emulator.</a:t>
            </a:r>
          </a:p>
          <a:p>
            <a:pPr algn="l">
              <a:lnSpc>
                <a:spcPts val="3143"/>
              </a:lnSpc>
            </a:pPr>
            <a:r>
              <a:rPr lang="en-US" sz="2619">
                <a:solidFill>
                  <a:srgbClr val="37281B"/>
                </a:solidFill>
                <a:latin typeface="Saira"/>
                <a:ea typeface="Saira"/>
                <a:cs typeface="Saira"/>
                <a:sym typeface="Saira"/>
              </a:rPr>
              <a:t>Mở </a:t>
            </a:r>
            <a:r>
              <a:rPr lang="en-US" sz="2619">
                <a:solidFill>
                  <a:srgbClr val="FF5757"/>
                </a:solidFill>
                <a:latin typeface="Saira"/>
                <a:ea typeface="Saira"/>
                <a:cs typeface="Saira"/>
                <a:sym typeface="Saira"/>
              </a:rPr>
              <a:t>UIAutomatorViewer:</a:t>
            </a:r>
          </a:p>
          <a:p>
            <a:pPr algn="l">
              <a:lnSpc>
                <a:spcPts val="3143"/>
              </a:lnSpc>
            </a:pPr>
            <a:r>
              <a:rPr lang="en-US" sz="2619">
                <a:solidFill>
                  <a:srgbClr val="37281B"/>
                </a:solidFill>
                <a:latin typeface="Saira"/>
                <a:ea typeface="Saira"/>
                <a:cs typeface="Saira"/>
                <a:sym typeface="Saira"/>
              </a:rPr>
              <a:t>Truy cập thư mục: </a:t>
            </a:r>
          </a:p>
          <a:p>
            <a:pPr algn="l">
              <a:lnSpc>
                <a:spcPts val="2903"/>
              </a:lnSpc>
            </a:pPr>
            <a:r>
              <a:rPr lang="en-US" sz="2419">
                <a:solidFill>
                  <a:srgbClr val="FF5757"/>
                </a:solidFill>
                <a:latin typeface="Saira"/>
                <a:ea typeface="Saira"/>
                <a:cs typeface="Saira"/>
                <a:sym typeface="Saira"/>
              </a:rPr>
              <a:t>C:\Users\[user]\AppData\Local\Android\Sdk\tools\bin</a:t>
            </a:r>
          </a:p>
          <a:p>
            <a:pPr algn="l">
              <a:lnSpc>
                <a:spcPts val="3143"/>
              </a:lnSpc>
            </a:pPr>
            <a:r>
              <a:rPr lang="en-US" sz="2619">
                <a:solidFill>
                  <a:srgbClr val="37281B"/>
                </a:solidFill>
                <a:latin typeface="Saira"/>
                <a:ea typeface="Saira"/>
                <a:cs typeface="Saira"/>
                <a:sym typeface="Saira"/>
              </a:rPr>
              <a:t>Mở Command Prompt và chạy lệnh: </a:t>
            </a:r>
          </a:p>
          <a:p>
            <a:pPr algn="l">
              <a:lnSpc>
                <a:spcPts val="3143"/>
              </a:lnSpc>
            </a:pPr>
            <a:r>
              <a:rPr lang="en-US" sz="2619">
                <a:solidFill>
                  <a:srgbClr val="FF5757"/>
                </a:solidFill>
                <a:latin typeface="Saira"/>
                <a:ea typeface="Saira"/>
                <a:cs typeface="Saira"/>
                <a:sym typeface="Saira"/>
              </a:rPr>
              <a:t>uiautomatorviewer.bat</a:t>
            </a:r>
          </a:p>
          <a:p>
            <a:pPr algn="l" marL="0" indent="0" lvl="0">
              <a:lnSpc>
                <a:spcPts val="3143"/>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8C09C"/>
        </a:solidFill>
      </p:bgPr>
    </p:bg>
    <p:spTree>
      <p:nvGrpSpPr>
        <p:cNvPr id="1" name=""/>
        <p:cNvGrpSpPr/>
        <p:nvPr/>
      </p:nvGrpSpPr>
      <p:grpSpPr>
        <a:xfrm>
          <a:off x="0" y="0"/>
          <a:ext cx="0" cy="0"/>
          <a:chOff x="0" y="0"/>
          <a:chExt cx="0" cy="0"/>
        </a:xfrm>
      </p:grpSpPr>
      <p:sp>
        <p:nvSpPr>
          <p:cNvPr name="Freeform 2" id="2"/>
          <p:cNvSpPr/>
          <p:nvPr/>
        </p:nvSpPr>
        <p:spPr>
          <a:xfrm flipH="false" flipV="false" rot="0">
            <a:off x="14793442" y="158485"/>
            <a:ext cx="10299875" cy="10287000"/>
          </a:xfrm>
          <a:custGeom>
            <a:avLst/>
            <a:gdLst/>
            <a:ahLst/>
            <a:cxnLst/>
            <a:rect r="r" b="b" t="t" l="l"/>
            <a:pathLst>
              <a:path h="10287000" w="10299875">
                <a:moveTo>
                  <a:pt x="0" y="0"/>
                </a:moveTo>
                <a:lnTo>
                  <a:pt x="10299875" y="0"/>
                </a:lnTo>
                <a:lnTo>
                  <a:pt x="10299875" y="10287000"/>
                </a:lnTo>
                <a:lnTo>
                  <a:pt x="0" y="10287000"/>
                </a:lnTo>
                <a:lnTo>
                  <a:pt x="0" y="0"/>
                </a:lnTo>
                <a:close/>
              </a:path>
            </a:pathLst>
          </a:custGeom>
          <a:blipFill>
            <a:blip r:embed="rId2">
              <a:alphaModFix amt="35000"/>
            </a:blip>
            <a:stretch>
              <a:fillRect l="0" t="0" r="0" b="0"/>
            </a:stretch>
          </a:blipFill>
        </p:spPr>
      </p:sp>
      <p:sp>
        <p:nvSpPr>
          <p:cNvPr name="TextBox 3" id="3"/>
          <p:cNvSpPr txBox="true"/>
          <p:nvPr/>
        </p:nvSpPr>
        <p:spPr>
          <a:xfrm rot="0">
            <a:off x="2283203" y="3370430"/>
            <a:ext cx="5773966" cy="3463256"/>
          </a:xfrm>
          <a:prstGeom prst="rect">
            <a:avLst/>
          </a:prstGeom>
        </p:spPr>
        <p:txBody>
          <a:bodyPr anchor="t" rtlCol="false" tIns="0" lIns="0" bIns="0" rIns="0">
            <a:spAutoFit/>
          </a:bodyPr>
          <a:lstStyle/>
          <a:p>
            <a:pPr algn="l" marL="0" indent="0" lvl="0">
              <a:lnSpc>
                <a:spcPts val="13672"/>
              </a:lnSpc>
              <a:spcBef>
                <a:spcPct val="0"/>
              </a:spcBef>
            </a:pPr>
            <a:r>
              <a:rPr lang="en-US" sz="11393">
                <a:solidFill>
                  <a:srgbClr val="37281B"/>
                </a:solidFill>
                <a:latin typeface="Saira"/>
                <a:ea typeface="Saira"/>
                <a:cs typeface="Saira"/>
                <a:sym typeface="Saira"/>
              </a:rPr>
              <a:t>Nội dung</a:t>
            </a:r>
          </a:p>
        </p:txBody>
      </p:sp>
      <p:sp>
        <p:nvSpPr>
          <p:cNvPr name="TextBox 4" id="4"/>
          <p:cNvSpPr txBox="true"/>
          <p:nvPr/>
        </p:nvSpPr>
        <p:spPr>
          <a:xfrm rot="0">
            <a:off x="9829148" y="3139303"/>
            <a:ext cx="7430152" cy="4172963"/>
          </a:xfrm>
          <a:prstGeom prst="rect">
            <a:avLst/>
          </a:prstGeom>
        </p:spPr>
        <p:txBody>
          <a:bodyPr anchor="t" rtlCol="false" tIns="0" lIns="0" bIns="0" rIns="0">
            <a:spAutoFit/>
          </a:bodyPr>
          <a:lstStyle/>
          <a:p>
            <a:pPr algn="l" marL="709024" indent="-354512" lvl="1">
              <a:lnSpc>
                <a:spcPts val="5582"/>
              </a:lnSpc>
              <a:buFont typeface="Arial"/>
              <a:buChar char="•"/>
            </a:pPr>
            <a:r>
              <a:rPr lang="en-US" sz="3284">
                <a:solidFill>
                  <a:srgbClr val="37281B"/>
                </a:solidFill>
                <a:latin typeface="Cabin"/>
                <a:ea typeface="Cabin"/>
                <a:cs typeface="Cabin"/>
                <a:sym typeface="Cabin"/>
                <a:hlinkClick r:id="rId3" action="ppaction://hlinksldjump"/>
              </a:rPr>
              <a:t>Giới thiệu về appium</a:t>
            </a:r>
          </a:p>
          <a:p>
            <a:pPr algn="l" marL="709024" indent="-354512" lvl="1">
              <a:lnSpc>
                <a:spcPts val="5582"/>
              </a:lnSpc>
              <a:buFont typeface="Arial"/>
              <a:buChar char="•"/>
            </a:pPr>
            <a:r>
              <a:rPr lang="en-US" sz="3284">
                <a:solidFill>
                  <a:srgbClr val="37281B"/>
                </a:solidFill>
                <a:latin typeface="Cabin"/>
                <a:ea typeface="Cabin"/>
                <a:cs typeface="Cabin"/>
                <a:sym typeface="Cabin"/>
                <a:hlinkClick r:id="rId3" action="ppaction://hlinksldjump"/>
              </a:rPr>
              <a:t>Kiến trúc , cách hoạt động</a:t>
            </a:r>
          </a:p>
          <a:p>
            <a:pPr algn="l" marL="709024" indent="-354512" lvl="1">
              <a:lnSpc>
                <a:spcPts val="5582"/>
              </a:lnSpc>
              <a:buFont typeface="Arial"/>
              <a:buChar char="•"/>
            </a:pPr>
            <a:r>
              <a:rPr lang="en-US" sz="3284">
                <a:solidFill>
                  <a:srgbClr val="37281B"/>
                </a:solidFill>
                <a:latin typeface="Cabin"/>
                <a:ea typeface="Cabin"/>
                <a:cs typeface="Cabin"/>
                <a:sym typeface="Cabin"/>
                <a:hlinkClick r:id="rId3" action="ppaction://hlinksldjump"/>
              </a:rPr>
              <a:t>Tính năng chính </a:t>
            </a:r>
          </a:p>
          <a:p>
            <a:pPr algn="l" marL="709024" indent="-354512" lvl="1">
              <a:lnSpc>
                <a:spcPts val="5582"/>
              </a:lnSpc>
              <a:buFont typeface="Arial"/>
              <a:buChar char="•"/>
            </a:pPr>
            <a:r>
              <a:rPr lang="en-US" sz="3284">
                <a:solidFill>
                  <a:srgbClr val="37281B"/>
                </a:solidFill>
                <a:latin typeface="Cabin"/>
                <a:ea typeface="Cabin"/>
                <a:cs typeface="Cabin"/>
                <a:sym typeface="Cabin"/>
                <a:hlinkClick r:id="rId3" action="ppaction://hlinksldjump"/>
              </a:rPr>
              <a:t>Ưu - nhược điểm</a:t>
            </a:r>
          </a:p>
          <a:p>
            <a:pPr algn="l" marL="709024" indent="-354512" lvl="1">
              <a:lnSpc>
                <a:spcPts val="5582"/>
              </a:lnSpc>
              <a:buFont typeface="Arial"/>
              <a:buChar char="•"/>
            </a:pPr>
            <a:r>
              <a:rPr lang="en-US" sz="3284">
                <a:solidFill>
                  <a:srgbClr val="37281B"/>
                </a:solidFill>
                <a:latin typeface="Cabin"/>
                <a:ea typeface="Cabin"/>
                <a:cs typeface="Cabin"/>
                <a:sym typeface="Cabin"/>
                <a:hlinkClick r:id="rId3" action="ppaction://hlinksldjump"/>
              </a:rPr>
              <a:t>Cài đặt - môi trường</a:t>
            </a:r>
          </a:p>
          <a:p>
            <a:pPr algn="l" marL="709024" indent="-354512" lvl="1">
              <a:lnSpc>
                <a:spcPts val="5582"/>
              </a:lnSpc>
              <a:buFont typeface="Arial"/>
              <a:buChar char="•"/>
            </a:pPr>
            <a:r>
              <a:rPr lang="en-US" sz="3284">
                <a:solidFill>
                  <a:srgbClr val="37281B"/>
                </a:solidFill>
                <a:latin typeface="Cabin"/>
                <a:ea typeface="Cabin"/>
                <a:cs typeface="Cabin"/>
                <a:sym typeface="Cabin"/>
                <a:hlinkClick r:id="rId3" action="ppaction://hlinksldjump"/>
              </a:rPr>
              <a:t>Quy trình kiểm thử</a:t>
            </a:r>
          </a:p>
        </p:txBody>
      </p:sp>
      <p:sp>
        <p:nvSpPr>
          <p:cNvPr name="Freeform 5" id="5"/>
          <p:cNvSpPr/>
          <p:nvPr/>
        </p:nvSpPr>
        <p:spPr>
          <a:xfrm flipH="false" flipV="true" rot="5400000">
            <a:off x="899616" y="2028563"/>
            <a:ext cx="3129302" cy="2871135"/>
          </a:xfrm>
          <a:custGeom>
            <a:avLst/>
            <a:gdLst/>
            <a:ahLst/>
            <a:cxnLst/>
            <a:rect r="r" b="b" t="t" l="l"/>
            <a:pathLst>
              <a:path h="2871135" w="3129302">
                <a:moveTo>
                  <a:pt x="0" y="2871134"/>
                </a:moveTo>
                <a:lnTo>
                  <a:pt x="3129302" y="2871134"/>
                </a:lnTo>
                <a:lnTo>
                  <a:pt x="3129302" y="0"/>
                </a:lnTo>
                <a:lnTo>
                  <a:pt x="0" y="0"/>
                </a:lnTo>
                <a:lnTo>
                  <a:pt x="0" y="2871134"/>
                </a:lnTo>
                <a:close/>
              </a:path>
            </a:pathLst>
          </a:custGeom>
          <a:blipFill>
            <a:blip r:embed="rId4"/>
            <a:stretch>
              <a:fillRect l="0" t="0" r="0" b="0"/>
            </a:stretch>
          </a:blipFill>
        </p:spPr>
      </p:sp>
      <p:sp>
        <p:nvSpPr>
          <p:cNvPr name="AutoShape 6" id="6"/>
          <p:cNvSpPr/>
          <p:nvPr/>
        </p:nvSpPr>
        <p:spPr>
          <a:xfrm>
            <a:off x="8518949" y="2614011"/>
            <a:ext cx="0" cy="5058978"/>
          </a:xfrm>
          <a:prstGeom prst="line">
            <a:avLst/>
          </a:prstGeom>
          <a:ln cap="rnd" w="9525">
            <a:solidFill>
              <a:srgbClr val="37281B"/>
            </a:solidFill>
            <a:prstDash val="solid"/>
            <a:headEnd type="none" len="sm" w="sm"/>
            <a:tailEnd type="none" len="sm" w="sm"/>
          </a:ln>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false" rot="0">
            <a:off x="9879192" y="3271278"/>
            <a:ext cx="7099924" cy="4198378"/>
          </a:xfrm>
          <a:custGeom>
            <a:avLst/>
            <a:gdLst/>
            <a:ahLst/>
            <a:cxnLst/>
            <a:rect r="r" b="b" t="t" l="l"/>
            <a:pathLst>
              <a:path h="4198378" w="7099924">
                <a:moveTo>
                  <a:pt x="0" y="0"/>
                </a:moveTo>
                <a:lnTo>
                  <a:pt x="7099924" y="0"/>
                </a:lnTo>
                <a:lnTo>
                  <a:pt x="7099924" y="4198378"/>
                </a:lnTo>
                <a:lnTo>
                  <a:pt x="0" y="4198378"/>
                </a:lnTo>
                <a:lnTo>
                  <a:pt x="0" y="0"/>
                </a:lnTo>
                <a:close/>
              </a:path>
            </a:pathLst>
          </a:custGeom>
          <a:blipFill>
            <a:blip r:embed="rId2"/>
            <a:stretch>
              <a:fillRect l="0" t="0" r="0" b="0"/>
            </a:stretch>
          </a:blipFill>
        </p:spPr>
      </p:sp>
      <p:sp>
        <p:nvSpPr>
          <p:cNvPr name="TextBox 3" id="3"/>
          <p:cNvSpPr txBox="true"/>
          <p:nvPr/>
        </p:nvSpPr>
        <p:spPr>
          <a:xfrm rot="0">
            <a:off x="3945479" y="533400"/>
            <a:ext cx="13313821" cy="495300"/>
          </a:xfrm>
          <a:prstGeom prst="rect">
            <a:avLst/>
          </a:prstGeom>
        </p:spPr>
        <p:txBody>
          <a:bodyPr anchor="t" rtlCol="false" tIns="0" lIns="0" bIns="0" rIns="0">
            <a:spAutoFit/>
          </a:bodyPr>
          <a:lstStyle/>
          <a:p>
            <a:pPr algn="l" marL="0" indent="0" lvl="0">
              <a:lnSpc>
                <a:spcPts val="3964"/>
              </a:lnSpc>
              <a:spcBef>
                <a:spcPct val="0"/>
              </a:spcBef>
            </a:pPr>
            <a:r>
              <a:rPr lang="en-US" sz="3303">
                <a:solidFill>
                  <a:srgbClr val="37281B"/>
                </a:solidFill>
                <a:latin typeface="Saira"/>
                <a:ea typeface="Saira"/>
                <a:cs typeface="Saira"/>
                <a:sym typeface="Saira"/>
              </a:rPr>
              <a:t>Xác Định Vị Trí Các Phần Tử Trong Ứng Dụng Android</a:t>
            </a:r>
          </a:p>
        </p:txBody>
      </p:sp>
      <p:sp>
        <p:nvSpPr>
          <p:cNvPr name="TextBox 4" id="4"/>
          <p:cNvSpPr txBox="true"/>
          <p:nvPr/>
        </p:nvSpPr>
        <p:spPr>
          <a:xfrm rot="0">
            <a:off x="2457076" y="3696695"/>
            <a:ext cx="6547281" cy="3959488"/>
          </a:xfrm>
          <a:prstGeom prst="rect">
            <a:avLst/>
          </a:prstGeom>
        </p:spPr>
        <p:txBody>
          <a:bodyPr anchor="t" rtlCol="false" tIns="0" lIns="0" bIns="0" rIns="0">
            <a:spAutoFit/>
          </a:bodyPr>
          <a:lstStyle/>
          <a:p>
            <a:pPr algn="l">
              <a:lnSpc>
                <a:spcPts val="3899"/>
              </a:lnSpc>
            </a:pPr>
            <a:r>
              <a:rPr lang="en-US" sz="3249">
                <a:solidFill>
                  <a:srgbClr val="37281B"/>
                </a:solidFill>
                <a:latin typeface="Saira"/>
                <a:ea typeface="Saira"/>
                <a:cs typeface="Saira"/>
                <a:sym typeface="Saira"/>
              </a:rPr>
              <a:t>Trong cửa sổ UIAutomatorViewer, nhấn một trong hai nút Snapshot để chụp giao diện hiện tại.</a:t>
            </a:r>
          </a:p>
          <a:p>
            <a:pPr algn="l">
              <a:lnSpc>
                <a:spcPts val="3899"/>
              </a:lnSpc>
            </a:pPr>
          </a:p>
          <a:p>
            <a:pPr algn="l">
              <a:lnSpc>
                <a:spcPts val="3899"/>
              </a:lnSpc>
            </a:pPr>
            <a:r>
              <a:rPr lang="en-US" sz="3249">
                <a:solidFill>
                  <a:srgbClr val="37281B"/>
                </a:solidFill>
                <a:latin typeface="Saira"/>
                <a:ea typeface="Saira"/>
                <a:cs typeface="Saira"/>
                <a:sym typeface="Saira"/>
              </a:rPr>
              <a:t>Cửa sổ sẽ hiển thị cấu trúc XML của giao diện và các thông tin chi tiết về từng phần tử.</a:t>
            </a:r>
          </a:p>
          <a:p>
            <a:pPr algn="l" marL="0" indent="0" lvl="0">
              <a:lnSpc>
                <a:spcPts val="3899"/>
              </a:lnSpc>
              <a:spcBef>
                <a:spcPct val="0"/>
              </a:spcBef>
            </a:pPr>
          </a:p>
        </p:txBody>
      </p:sp>
      <p:sp>
        <p:nvSpPr>
          <p:cNvPr name="TextBox 5" id="5"/>
          <p:cNvSpPr txBox="true"/>
          <p:nvPr/>
        </p:nvSpPr>
        <p:spPr>
          <a:xfrm rot="0">
            <a:off x="3482458" y="1387183"/>
            <a:ext cx="11113533" cy="654634"/>
          </a:xfrm>
          <a:prstGeom prst="rect">
            <a:avLst/>
          </a:prstGeom>
        </p:spPr>
        <p:txBody>
          <a:bodyPr anchor="t" rtlCol="false" tIns="0" lIns="0" bIns="0" rIns="0">
            <a:spAutoFit/>
          </a:bodyPr>
          <a:lstStyle/>
          <a:p>
            <a:pPr algn="ctr">
              <a:lnSpc>
                <a:spcPts val="5392"/>
              </a:lnSpc>
              <a:spcBef>
                <a:spcPct val="0"/>
              </a:spcBef>
            </a:pPr>
            <a:r>
              <a:rPr lang="en-US" b="true" sz="3851">
                <a:solidFill>
                  <a:srgbClr val="37281B"/>
                </a:solidFill>
                <a:latin typeface="Saira Bold"/>
                <a:ea typeface="Saira Bold"/>
                <a:cs typeface="Saira Bold"/>
                <a:sym typeface="Saira Bold"/>
              </a:rPr>
              <a:t>Xác Định Phần Tử Bằng UIAutomatorViewer (tt)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false" rot="0">
            <a:off x="9847779" y="3008840"/>
            <a:ext cx="7411521" cy="4326475"/>
          </a:xfrm>
          <a:custGeom>
            <a:avLst/>
            <a:gdLst/>
            <a:ahLst/>
            <a:cxnLst/>
            <a:rect r="r" b="b" t="t" l="l"/>
            <a:pathLst>
              <a:path h="4326475" w="7411521">
                <a:moveTo>
                  <a:pt x="0" y="0"/>
                </a:moveTo>
                <a:lnTo>
                  <a:pt x="7411521" y="0"/>
                </a:lnTo>
                <a:lnTo>
                  <a:pt x="7411521" y="4326475"/>
                </a:lnTo>
                <a:lnTo>
                  <a:pt x="0" y="4326475"/>
                </a:lnTo>
                <a:lnTo>
                  <a:pt x="0" y="0"/>
                </a:lnTo>
                <a:close/>
              </a:path>
            </a:pathLst>
          </a:custGeom>
          <a:blipFill>
            <a:blip r:embed="rId2"/>
            <a:stretch>
              <a:fillRect l="0" t="0" r="0" b="0"/>
            </a:stretch>
          </a:blipFill>
        </p:spPr>
      </p:sp>
      <p:sp>
        <p:nvSpPr>
          <p:cNvPr name="TextBox 3" id="3"/>
          <p:cNvSpPr txBox="true"/>
          <p:nvPr/>
        </p:nvSpPr>
        <p:spPr>
          <a:xfrm rot="0">
            <a:off x="3945479" y="533400"/>
            <a:ext cx="13313821" cy="495300"/>
          </a:xfrm>
          <a:prstGeom prst="rect">
            <a:avLst/>
          </a:prstGeom>
        </p:spPr>
        <p:txBody>
          <a:bodyPr anchor="t" rtlCol="false" tIns="0" lIns="0" bIns="0" rIns="0">
            <a:spAutoFit/>
          </a:bodyPr>
          <a:lstStyle/>
          <a:p>
            <a:pPr algn="l" marL="0" indent="0" lvl="0">
              <a:lnSpc>
                <a:spcPts val="3964"/>
              </a:lnSpc>
              <a:spcBef>
                <a:spcPct val="0"/>
              </a:spcBef>
            </a:pPr>
            <a:r>
              <a:rPr lang="en-US" sz="3303">
                <a:solidFill>
                  <a:srgbClr val="37281B"/>
                </a:solidFill>
                <a:latin typeface="Saira"/>
                <a:ea typeface="Saira"/>
                <a:cs typeface="Saira"/>
                <a:sym typeface="Saira"/>
              </a:rPr>
              <a:t>Xác Định Vị Trí Các Phần Tử Trong Ứng Dụng Android</a:t>
            </a:r>
          </a:p>
        </p:txBody>
      </p:sp>
      <p:sp>
        <p:nvSpPr>
          <p:cNvPr name="TextBox 4" id="4"/>
          <p:cNvSpPr txBox="true"/>
          <p:nvPr/>
        </p:nvSpPr>
        <p:spPr>
          <a:xfrm rot="0">
            <a:off x="2491944" y="3271278"/>
            <a:ext cx="6547281" cy="4454424"/>
          </a:xfrm>
          <a:prstGeom prst="rect">
            <a:avLst/>
          </a:prstGeom>
        </p:spPr>
        <p:txBody>
          <a:bodyPr anchor="t" rtlCol="false" tIns="0" lIns="0" bIns="0" rIns="0">
            <a:spAutoFit/>
          </a:bodyPr>
          <a:lstStyle/>
          <a:p>
            <a:pPr algn="l">
              <a:lnSpc>
                <a:spcPts val="3899"/>
              </a:lnSpc>
            </a:pPr>
            <a:r>
              <a:rPr lang="en-US" sz="3249">
                <a:solidFill>
                  <a:srgbClr val="37281B"/>
                </a:solidFill>
                <a:latin typeface="Saira"/>
                <a:ea typeface="Saira"/>
                <a:cs typeface="Saira"/>
                <a:sym typeface="Saira"/>
              </a:rPr>
              <a:t>Ví dụ xác định vị trí của phần tử số 9 bằng cách click vào số 9, các thông tin chi tiết sẽ được hiển thị ở các vùng bên cạnh.</a:t>
            </a:r>
          </a:p>
          <a:p>
            <a:pPr algn="l">
              <a:lnSpc>
                <a:spcPts val="3899"/>
              </a:lnSpc>
            </a:pPr>
          </a:p>
          <a:p>
            <a:pPr algn="l">
              <a:lnSpc>
                <a:spcPts val="3899"/>
              </a:lnSpc>
            </a:pPr>
            <a:r>
              <a:rPr lang="en-US" sz="3249">
                <a:solidFill>
                  <a:srgbClr val="37281B"/>
                </a:solidFill>
                <a:latin typeface="Saira"/>
                <a:ea typeface="Saira"/>
                <a:cs typeface="Saira"/>
                <a:sym typeface="Saira"/>
              </a:rPr>
              <a:t>Tại vùng "Node Detail" bạn sẽ xác định được các thông tin cần thiết để xác định vị trí.</a:t>
            </a:r>
          </a:p>
          <a:p>
            <a:pPr algn="l" marL="0" indent="0" lvl="0">
              <a:lnSpc>
                <a:spcPts val="3899"/>
              </a:lnSpc>
              <a:spcBef>
                <a:spcPct val="0"/>
              </a:spcBef>
            </a:pPr>
          </a:p>
        </p:txBody>
      </p:sp>
      <p:sp>
        <p:nvSpPr>
          <p:cNvPr name="TextBox 5" id="5"/>
          <p:cNvSpPr txBox="true"/>
          <p:nvPr/>
        </p:nvSpPr>
        <p:spPr>
          <a:xfrm rot="0">
            <a:off x="3482458" y="1387183"/>
            <a:ext cx="11113533" cy="654634"/>
          </a:xfrm>
          <a:prstGeom prst="rect">
            <a:avLst/>
          </a:prstGeom>
        </p:spPr>
        <p:txBody>
          <a:bodyPr anchor="t" rtlCol="false" tIns="0" lIns="0" bIns="0" rIns="0">
            <a:spAutoFit/>
          </a:bodyPr>
          <a:lstStyle/>
          <a:p>
            <a:pPr algn="ctr">
              <a:lnSpc>
                <a:spcPts val="5392"/>
              </a:lnSpc>
              <a:spcBef>
                <a:spcPct val="0"/>
              </a:spcBef>
            </a:pPr>
            <a:r>
              <a:rPr lang="en-US" b="true" sz="3851">
                <a:solidFill>
                  <a:srgbClr val="37281B"/>
                </a:solidFill>
                <a:latin typeface="Saira Bold"/>
                <a:ea typeface="Saira Bold"/>
                <a:cs typeface="Saira Bold"/>
                <a:sym typeface="Saira Bold"/>
              </a:rPr>
              <a:t>Xác Định Phần Tử Bằng UIAutomatorViewer (tt)</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EFE7D8"/>
        </a:solidFill>
      </p:bgPr>
    </p:bg>
    <p:spTree>
      <p:nvGrpSpPr>
        <p:cNvPr id="1" name=""/>
        <p:cNvGrpSpPr/>
        <p:nvPr/>
      </p:nvGrpSpPr>
      <p:grpSpPr>
        <a:xfrm>
          <a:off x="0" y="0"/>
          <a:ext cx="0" cy="0"/>
          <a:chOff x="0" y="0"/>
          <a:chExt cx="0" cy="0"/>
        </a:xfrm>
      </p:grpSpPr>
      <p:sp>
        <p:nvSpPr>
          <p:cNvPr name="TextBox 2" id="2"/>
          <p:cNvSpPr txBox="true"/>
          <p:nvPr/>
        </p:nvSpPr>
        <p:spPr>
          <a:xfrm rot="0">
            <a:off x="5202266" y="533400"/>
            <a:ext cx="8193577" cy="495300"/>
          </a:xfrm>
          <a:prstGeom prst="rect">
            <a:avLst/>
          </a:prstGeom>
        </p:spPr>
        <p:txBody>
          <a:bodyPr anchor="t" rtlCol="false" tIns="0" lIns="0" bIns="0" rIns="0">
            <a:spAutoFit/>
          </a:bodyPr>
          <a:lstStyle/>
          <a:p>
            <a:pPr algn="l" marL="0" indent="0" lvl="0">
              <a:lnSpc>
                <a:spcPts val="3964"/>
              </a:lnSpc>
              <a:spcBef>
                <a:spcPct val="0"/>
              </a:spcBef>
            </a:pPr>
            <a:r>
              <a:rPr lang="en-US" sz="3303">
                <a:solidFill>
                  <a:srgbClr val="37281B"/>
                </a:solidFill>
                <a:latin typeface="Saira"/>
                <a:ea typeface="Saira"/>
                <a:cs typeface="Saira"/>
                <a:sym typeface="Saira"/>
              </a:rPr>
              <a:t>Tạo Appium Project Với Java Trên Eclipse</a:t>
            </a:r>
          </a:p>
        </p:txBody>
      </p:sp>
      <p:sp>
        <p:nvSpPr>
          <p:cNvPr name="TextBox 3" id="3"/>
          <p:cNvSpPr txBox="true"/>
          <p:nvPr/>
        </p:nvSpPr>
        <p:spPr>
          <a:xfrm rot="0">
            <a:off x="4962680" y="3163756"/>
            <a:ext cx="9014308" cy="1943100"/>
          </a:xfrm>
          <a:prstGeom prst="rect">
            <a:avLst/>
          </a:prstGeom>
        </p:spPr>
        <p:txBody>
          <a:bodyPr anchor="t" rtlCol="false" tIns="0" lIns="0" bIns="0" rIns="0">
            <a:spAutoFit/>
          </a:bodyPr>
          <a:lstStyle/>
          <a:p>
            <a:pPr algn="l">
              <a:lnSpc>
                <a:spcPts val="3899"/>
              </a:lnSpc>
            </a:pPr>
            <a:r>
              <a:rPr lang="en-US" sz="3249">
                <a:solidFill>
                  <a:srgbClr val="37281B"/>
                </a:solidFill>
                <a:latin typeface="Saira"/>
                <a:ea typeface="Saira"/>
                <a:cs typeface="Saira"/>
                <a:sym typeface="Saira"/>
              </a:rPr>
              <a:t>Mở </a:t>
            </a:r>
            <a:r>
              <a:rPr lang="en-US" sz="3249">
                <a:solidFill>
                  <a:srgbClr val="FF5757"/>
                </a:solidFill>
                <a:latin typeface="Saira"/>
                <a:ea typeface="Saira"/>
                <a:cs typeface="Saira"/>
                <a:sym typeface="Saira"/>
              </a:rPr>
              <a:t>Eclipse → Vào Help → Eclipse Marketplace</a:t>
            </a:r>
            <a:r>
              <a:rPr lang="en-US" sz="3249">
                <a:solidFill>
                  <a:srgbClr val="37281B"/>
                </a:solidFill>
                <a:latin typeface="Saira"/>
                <a:ea typeface="Saira"/>
                <a:cs typeface="Saira"/>
                <a:sym typeface="Saira"/>
              </a:rPr>
              <a:t>.</a:t>
            </a:r>
          </a:p>
          <a:p>
            <a:pPr algn="l">
              <a:lnSpc>
                <a:spcPts val="3899"/>
              </a:lnSpc>
            </a:pPr>
          </a:p>
          <a:p>
            <a:pPr algn="l">
              <a:lnSpc>
                <a:spcPts val="3899"/>
              </a:lnSpc>
            </a:pPr>
            <a:r>
              <a:rPr lang="en-US" sz="3249">
                <a:solidFill>
                  <a:srgbClr val="37281B"/>
                </a:solidFill>
                <a:latin typeface="Saira"/>
                <a:ea typeface="Saira"/>
                <a:cs typeface="Saira"/>
                <a:sym typeface="Saira"/>
              </a:rPr>
              <a:t>Tìm kiếm và cài đặt </a:t>
            </a:r>
            <a:r>
              <a:rPr lang="en-US" sz="3249">
                <a:solidFill>
                  <a:srgbClr val="FF5757"/>
                </a:solidFill>
                <a:latin typeface="Saira"/>
                <a:ea typeface="Saira"/>
                <a:cs typeface="Saira"/>
                <a:sym typeface="Saira"/>
              </a:rPr>
              <a:t>TestNG Plugin</a:t>
            </a:r>
            <a:r>
              <a:rPr lang="en-US" sz="3249">
                <a:solidFill>
                  <a:srgbClr val="37281B"/>
                </a:solidFill>
                <a:latin typeface="Saira"/>
                <a:ea typeface="Saira"/>
                <a:cs typeface="Saira"/>
                <a:sym typeface="Saira"/>
              </a:rPr>
              <a:t>.</a:t>
            </a:r>
          </a:p>
          <a:p>
            <a:pPr algn="l" marL="0" indent="0" lvl="0">
              <a:lnSpc>
                <a:spcPts val="3899"/>
              </a:lnSpc>
              <a:spcBef>
                <a:spcPct val="0"/>
              </a:spcBef>
            </a:pPr>
          </a:p>
        </p:txBody>
      </p:sp>
      <p:sp>
        <p:nvSpPr>
          <p:cNvPr name="TextBox 4" id="4"/>
          <p:cNvSpPr txBox="true"/>
          <p:nvPr/>
        </p:nvSpPr>
        <p:spPr>
          <a:xfrm rot="0">
            <a:off x="5202266" y="1363909"/>
            <a:ext cx="7959314" cy="654634"/>
          </a:xfrm>
          <a:prstGeom prst="rect">
            <a:avLst/>
          </a:prstGeom>
        </p:spPr>
        <p:txBody>
          <a:bodyPr anchor="t" rtlCol="false" tIns="0" lIns="0" bIns="0" rIns="0">
            <a:spAutoFit/>
          </a:bodyPr>
          <a:lstStyle/>
          <a:p>
            <a:pPr algn="ctr">
              <a:lnSpc>
                <a:spcPts val="5392"/>
              </a:lnSpc>
              <a:spcBef>
                <a:spcPct val="0"/>
              </a:spcBef>
            </a:pPr>
            <a:r>
              <a:rPr lang="en-US" b="true" sz="3851">
                <a:solidFill>
                  <a:srgbClr val="37281B"/>
                </a:solidFill>
                <a:latin typeface="Saira Bold"/>
                <a:ea typeface="Saira Bold"/>
                <a:cs typeface="Saira Bold"/>
                <a:sym typeface="Saira Bold"/>
              </a:rPr>
              <a:t>Cài Đặt TestNG Plugin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false" rot="0">
            <a:off x="1808944" y="2869853"/>
            <a:ext cx="7372979" cy="5220284"/>
          </a:xfrm>
          <a:custGeom>
            <a:avLst/>
            <a:gdLst/>
            <a:ahLst/>
            <a:cxnLst/>
            <a:rect r="r" b="b" t="t" l="l"/>
            <a:pathLst>
              <a:path h="5220284" w="7372979">
                <a:moveTo>
                  <a:pt x="0" y="0"/>
                </a:moveTo>
                <a:lnTo>
                  <a:pt x="7372979" y="0"/>
                </a:lnTo>
                <a:lnTo>
                  <a:pt x="7372979" y="5220284"/>
                </a:lnTo>
                <a:lnTo>
                  <a:pt x="0" y="5220284"/>
                </a:lnTo>
                <a:lnTo>
                  <a:pt x="0" y="0"/>
                </a:lnTo>
                <a:close/>
              </a:path>
            </a:pathLst>
          </a:custGeom>
          <a:blipFill>
            <a:blip r:embed="rId2"/>
            <a:stretch>
              <a:fillRect l="0" t="0" r="0" b="0"/>
            </a:stretch>
          </a:blipFill>
        </p:spPr>
      </p:sp>
      <p:sp>
        <p:nvSpPr>
          <p:cNvPr name="TextBox 3" id="3"/>
          <p:cNvSpPr txBox="true"/>
          <p:nvPr/>
        </p:nvSpPr>
        <p:spPr>
          <a:xfrm rot="0">
            <a:off x="5202266" y="533400"/>
            <a:ext cx="8193577" cy="495300"/>
          </a:xfrm>
          <a:prstGeom prst="rect">
            <a:avLst/>
          </a:prstGeom>
        </p:spPr>
        <p:txBody>
          <a:bodyPr anchor="t" rtlCol="false" tIns="0" lIns="0" bIns="0" rIns="0">
            <a:spAutoFit/>
          </a:bodyPr>
          <a:lstStyle/>
          <a:p>
            <a:pPr algn="l" marL="0" indent="0" lvl="0">
              <a:lnSpc>
                <a:spcPts val="3964"/>
              </a:lnSpc>
              <a:spcBef>
                <a:spcPct val="0"/>
              </a:spcBef>
            </a:pPr>
            <a:r>
              <a:rPr lang="en-US" sz="3303">
                <a:solidFill>
                  <a:srgbClr val="37281B"/>
                </a:solidFill>
                <a:latin typeface="Saira"/>
                <a:ea typeface="Saira"/>
                <a:cs typeface="Saira"/>
                <a:sym typeface="Saira"/>
              </a:rPr>
              <a:t>Tạo Appium Project Với Java Trên Eclipse</a:t>
            </a:r>
          </a:p>
        </p:txBody>
      </p:sp>
      <p:sp>
        <p:nvSpPr>
          <p:cNvPr name="TextBox 4" id="4"/>
          <p:cNvSpPr txBox="true"/>
          <p:nvPr/>
        </p:nvSpPr>
        <p:spPr>
          <a:xfrm rot="0">
            <a:off x="9528995" y="2869853"/>
            <a:ext cx="7730305" cy="1905000"/>
          </a:xfrm>
          <a:prstGeom prst="rect">
            <a:avLst/>
          </a:prstGeom>
        </p:spPr>
        <p:txBody>
          <a:bodyPr anchor="t" rtlCol="false" tIns="0" lIns="0" bIns="0" rIns="0">
            <a:spAutoFit/>
          </a:bodyPr>
          <a:lstStyle/>
          <a:p>
            <a:pPr algn="l">
              <a:lnSpc>
                <a:spcPts val="3014"/>
              </a:lnSpc>
            </a:pPr>
            <a:r>
              <a:rPr lang="en-US" sz="2512">
                <a:solidFill>
                  <a:srgbClr val="37281B"/>
                </a:solidFill>
                <a:latin typeface="Saira"/>
                <a:ea typeface="Saira"/>
                <a:cs typeface="Saira"/>
                <a:sym typeface="Saira"/>
              </a:rPr>
              <a:t>Tạo dự án Maven:</a:t>
            </a:r>
          </a:p>
          <a:p>
            <a:pPr algn="l">
              <a:lnSpc>
                <a:spcPts val="3014"/>
              </a:lnSpc>
            </a:pPr>
            <a:r>
              <a:rPr lang="en-US" sz="2512">
                <a:solidFill>
                  <a:srgbClr val="37281B"/>
                </a:solidFill>
                <a:latin typeface="Saira"/>
                <a:ea typeface="Saira"/>
                <a:cs typeface="Saira"/>
                <a:sym typeface="Saira"/>
              </a:rPr>
              <a:t>Trong Eclipse, chọn </a:t>
            </a:r>
            <a:r>
              <a:rPr lang="en-US" sz="2512">
                <a:solidFill>
                  <a:srgbClr val="FF5757"/>
                </a:solidFill>
                <a:latin typeface="Saira"/>
                <a:ea typeface="Saira"/>
                <a:cs typeface="Saira"/>
                <a:sym typeface="Saira"/>
              </a:rPr>
              <a:t>File → New → Maven Project</a:t>
            </a:r>
            <a:r>
              <a:rPr lang="en-US" sz="2512">
                <a:solidFill>
                  <a:srgbClr val="37281B"/>
                </a:solidFill>
                <a:latin typeface="Saira"/>
                <a:ea typeface="Saira"/>
                <a:cs typeface="Saira"/>
                <a:sym typeface="Saira"/>
              </a:rPr>
              <a:t>.</a:t>
            </a:r>
          </a:p>
          <a:p>
            <a:pPr algn="l">
              <a:lnSpc>
                <a:spcPts val="3014"/>
              </a:lnSpc>
            </a:pPr>
            <a:r>
              <a:rPr lang="en-US" sz="2512">
                <a:solidFill>
                  <a:srgbClr val="37281B"/>
                </a:solidFill>
                <a:latin typeface="Saira"/>
                <a:ea typeface="Saira"/>
                <a:cs typeface="Saira"/>
                <a:sym typeface="Saira"/>
              </a:rPr>
              <a:t>Đặt tên dự án là </a:t>
            </a:r>
            <a:r>
              <a:rPr lang="en-US" sz="2512">
                <a:solidFill>
                  <a:srgbClr val="FF5757"/>
                </a:solidFill>
                <a:latin typeface="Saira"/>
                <a:ea typeface="Saira"/>
                <a:cs typeface="Saira"/>
                <a:sym typeface="Saira"/>
              </a:rPr>
              <a:t>calculator-test</a:t>
            </a:r>
            <a:r>
              <a:rPr lang="en-US" sz="2512">
                <a:solidFill>
                  <a:srgbClr val="37281B"/>
                </a:solidFill>
                <a:latin typeface="Saira"/>
                <a:ea typeface="Saira"/>
                <a:cs typeface="Saira"/>
                <a:sym typeface="Saira"/>
              </a:rPr>
              <a:t>.</a:t>
            </a:r>
          </a:p>
          <a:p>
            <a:pPr algn="l">
              <a:lnSpc>
                <a:spcPts val="3014"/>
              </a:lnSpc>
            </a:pPr>
            <a:r>
              <a:rPr lang="en-US" sz="2512">
                <a:solidFill>
                  <a:srgbClr val="37281B"/>
                </a:solidFill>
                <a:latin typeface="Saira"/>
                <a:ea typeface="Saira"/>
                <a:cs typeface="Saira"/>
                <a:sym typeface="Saira"/>
              </a:rPr>
              <a:t>Cấu trúc dự án:</a:t>
            </a:r>
          </a:p>
          <a:p>
            <a:pPr algn="l" marL="0" indent="0" lvl="0">
              <a:lnSpc>
                <a:spcPts val="3014"/>
              </a:lnSpc>
              <a:spcBef>
                <a:spcPct val="0"/>
              </a:spcBef>
            </a:pPr>
          </a:p>
        </p:txBody>
      </p:sp>
      <p:sp>
        <p:nvSpPr>
          <p:cNvPr name="TextBox 5" id="5"/>
          <p:cNvSpPr txBox="true"/>
          <p:nvPr/>
        </p:nvSpPr>
        <p:spPr>
          <a:xfrm rot="0">
            <a:off x="5202266" y="1363909"/>
            <a:ext cx="7959314" cy="654634"/>
          </a:xfrm>
          <a:prstGeom prst="rect">
            <a:avLst/>
          </a:prstGeom>
        </p:spPr>
        <p:txBody>
          <a:bodyPr anchor="t" rtlCol="false" tIns="0" lIns="0" bIns="0" rIns="0">
            <a:spAutoFit/>
          </a:bodyPr>
          <a:lstStyle/>
          <a:p>
            <a:pPr algn="ctr">
              <a:lnSpc>
                <a:spcPts val="5392"/>
              </a:lnSpc>
              <a:spcBef>
                <a:spcPct val="0"/>
              </a:spcBef>
            </a:pPr>
            <a:r>
              <a:rPr lang="en-US" b="true" sz="3851">
                <a:solidFill>
                  <a:srgbClr val="37281B"/>
                </a:solidFill>
                <a:latin typeface="Saira Bold"/>
                <a:ea typeface="Saira Bold"/>
                <a:cs typeface="Saira Bold"/>
                <a:sym typeface="Saira Bold"/>
              </a:rPr>
              <a:t>Tạo Maven Project</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978632"/>
            <a:ext cx="8153223" cy="3403970"/>
          </a:xfrm>
          <a:custGeom>
            <a:avLst/>
            <a:gdLst/>
            <a:ahLst/>
            <a:cxnLst/>
            <a:rect r="r" b="b" t="t" l="l"/>
            <a:pathLst>
              <a:path h="3403970" w="8153223">
                <a:moveTo>
                  <a:pt x="0" y="0"/>
                </a:moveTo>
                <a:lnTo>
                  <a:pt x="8153223" y="0"/>
                </a:lnTo>
                <a:lnTo>
                  <a:pt x="8153223" y="3403970"/>
                </a:lnTo>
                <a:lnTo>
                  <a:pt x="0" y="3403970"/>
                </a:lnTo>
                <a:lnTo>
                  <a:pt x="0" y="0"/>
                </a:lnTo>
                <a:close/>
              </a:path>
            </a:pathLst>
          </a:custGeom>
          <a:blipFill>
            <a:blip r:embed="rId2"/>
            <a:stretch>
              <a:fillRect l="0" t="0" r="0" b="0"/>
            </a:stretch>
          </a:blipFill>
        </p:spPr>
      </p:sp>
      <p:sp>
        <p:nvSpPr>
          <p:cNvPr name="TextBox 3" id="3"/>
          <p:cNvSpPr txBox="true"/>
          <p:nvPr/>
        </p:nvSpPr>
        <p:spPr>
          <a:xfrm rot="0">
            <a:off x="5202266" y="533400"/>
            <a:ext cx="8193577" cy="495300"/>
          </a:xfrm>
          <a:prstGeom prst="rect">
            <a:avLst/>
          </a:prstGeom>
        </p:spPr>
        <p:txBody>
          <a:bodyPr anchor="t" rtlCol="false" tIns="0" lIns="0" bIns="0" rIns="0">
            <a:spAutoFit/>
          </a:bodyPr>
          <a:lstStyle/>
          <a:p>
            <a:pPr algn="l" marL="0" indent="0" lvl="0">
              <a:lnSpc>
                <a:spcPts val="3964"/>
              </a:lnSpc>
              <a:spcBef>
                <a:spcPct val="0"/>
              </a:spcBef>
            </a:pPr>
            <a:r>
              <a:rPr lang="en-US" sz="3303">
                <a:solidFill>
                  <a:srgbClr val="37281B"/>
                </a:solidFill>
                <a:latin typeface="Saira"/>
                <a:ea typeface="Saira"/>
                <a:cs typeface="Saira"/>
                <a:sym typeface="Saira"/>
              </a:rPr>
              <a:t>Tạo Appium Project Với Java Trên Eclipse</a:t>
            </a:r>
          </a:p>
        </p:txBody>
      </p:sp>
      <p:sp>
        <p:nvSpPr>
          <p:cNvPr name="TextBox 4" id="4"/>
          <p:cNvSpPr txBox="true"/>
          <p:nvPr/>
        </p:nvSpPr>
        <p:spPr>
          <a:xfrm rot="0">
            <a:off x="9645365" y="2869853"/>
            <a:ext cx="6428614" cy="2933700"/>
          </a:xfrm>
          <a:prstGeom prst="rect">
            <a:avLst/>
          </a:prstGeom>
        </p:spPr>
        <p:txBody>
          <a:bodyPr anchor="t" rtlCol="false" tIns="0" lIns="0" bIns="0" rIns="0">
            <a:spAutoFit/>
          </a:bodyPr>
          <a:lstStyle/>
          <a:p>
            <a:pPr algn="l">
              <a:lnSpc>
                <a:spcPts val="5840"/>
              </a:lnSpc>
            </a:pPr>
            <a:r>
              <a:rPr lang="en-US" sz="4866">
                <a:solidFill>
                  <a:srgbClr val="37281B"/>
                </a:solidFill>
                <a:latin typeface="Saira"/>
                <a:ea typeface="Saira"/>
                <a:cs typeface="Saira"/>
                <a:sym typeface="Saira"/>
              </a:rPr>
              <a:t>Mở file </a:t>
            </a:r>
            <a:r>
              <a:rPr lang="en-US" sz="4866">
                <a:solidFill>
                  <a:srgbClr val="FF5757"/>
                </a:solidFill>
                <a:latin typeface="Saira"/>
                <a:ea typeface="Saira"/>
                <a:cs typeface="Saira"/>
                <a:sym typeface="Saira"/>
              </a:rPr>
              <a:t>pom.xml</a:t>
            </a:r>
            <a:r>
              <a:rPr lang="en-US" sz="4866">
                <a:solidFill>
                  <a:srgbClr val="37281B"/>
                </a:solidFill>
                <a:latin typeface="Saira"/>
                <a:ea typeface="Saira"/>
                <a:cs typeface="Saira"/>
                <a:sym typeface="Saira"/>
              </a:rPr>
              <a:t> và thêm đoạn sau vào mục </a:t>
            </a:r>
            <a:r>
              <a:rPr lang="en-US" sz="4866">
                <a:solidFill>
                  <a:srgbClr val="FF5757"/>
                </a:solidFill>
                <a:latin typeface="Saira"/>
                <a:ea typeface="Saira"/>
                <a:cs typeface="Saira"/>
                <a:sym typeface="Saira"/>
              </a:rPr>
              <a:t>&lt;dependencies&gt;</a:t>
            </a:r>
            <a:r>
              <a:rPr lang="en-US" sz="4866">
                <a:solidFill>
                  <a:srgbClr val="37281B"/>
                </a:solidFill>
                <a:latin typeface="Saira"/>
                <a:ea typeface="Saira"/>
                <a:cs typeface="Saira"/>
                <a:sym typeface="Saira"/>
              </a:rPr>
              <a:t>: </a:t>
            </a:r>
          </a:p>
          <a:p>
            <a:pPr algn="l" marL="0" indent="0" lvl="0">
              <a:lnSpc>
                <a:spcPts val="5840"/>
              </a:lnSpc>
              <a:spcBef>
                <a:spcPct val="0"/>
              </a:spcBef>
            </a:pPr>
          </a:p>
        </p:txBody>
      </p:sp>
      <p:sp>
        <p:nvSpPr>
          <p:cNvPr name="TextBox 5" id="5"/>
          <p:cNvSpPr txBox="true"/>
          <p:nvPr/>
        </p:nvSpPr>
        <p:spPr>
          <a:xfrm rot="0">
            <a:off x="5202266" y="1363909"/>
            <a:ext cx="7959314" cy="654634"/>
          </a:xfrm>
          <a:prstGeom prst="rect">
            <a:avLst/>
          </a:prstGeom>
        </p:spPr>
        <p:txBody>
          <a:bodyPr anchor="t" rtlCol="false" tIns="0" lIns="0" bIns="0" rIns="0">
            <a:spAutoFit/>
          </a:bodyPr>
          <a:lstStyle/>
          <a:p>
            <a:pPr algn="ctr">
              <a:lnSpc>
                <a:spcPts val="5392"/>
              </a:lnSpc>
              <a:spcBef>
                <a:spcPct val="0"/>
              </a:spcBef>
            </a:pPr>
            <a:r>
              <a:rPr lang="en-US" b="true" sz="3851">
                <a:solidFill>
                  <a:srgbClr val="37281B"/>
                </a:solidFill>
                <a:latin typeface="Saira Bold"/>
                <a:ea typeface="Saira Bold"/>
                <a:cs typeface="Saira Bold"/>
                <a:sym typeface="Saira Bold"/>
              </a:rPr>
              <a:t>Thêm Thư Viện Appium và TestNG</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false" rot="0">
            <a:off x="1183754" y="2405720"/>
            <a:ext cx="8115300" cy="6755987"/>
          </a:xfrm>
          <a:custGeom>
            <a:avLst/>
            <a:gdLst/>
            <a:ahLst/>
            <a:cxnLst/>
            <a:rect r="r" b="b" t="t" l="l"/>
            <a:pathLst>
              <a:path h="6755987" w="8115300">
                <a:moveTo>
                  <a:pt x="0" y="0"/>
                </a:moveTo>
                <a:lnTo>
                  <a:pt x="8115300" y="0"/>
                </a:lnTo>
                <a:lnTo>
                  <a:pt x="8115300" y="6755988"/>
                </a:lnTo>
                <a:lnTo>
                  <a:pt x="0" y="6755988"/>
                </a:lnTo>
                <a:lnTo>
                  <a:pt x="0" y="0"/>
                </a:lnTo>
                <a:close/>
              </a:path>
            </a:pathLst>
          </a:custGeom>
          <a:blipFill>
            <a:blip r:embed="rId2"/>
            <a:stretch>
              <a:fillRect l="0" t="0" r="0" b="0"/>
            </a:stretch>
          </a:blipFill>
        </p:spPr>
      </p:sp>
      <p:sp>
        <p:nvSpPr>
          <p:cNvPr name="TextBox 3" id="3"/>
          <p:cNvSpPr txBox="true"/>
          <p:nvPr/>
        </p:nvSpPr>
        <p:spPr>
          <a:xfrm rot="0">
            <a:off x="5202266" y="533400"/>
            <a:ext cx="8193577" cy="495300"/>
          </a:xfrm>
          <a:prstGeom prst="rect">
            <a:avLst/>
          </a:prstGeom>
        </p:spPr>
        <p:txBody>
          <a:bodyPr anchor="t" rtlCol="false" tIns="0" lIns="0" bIns="0" rIns="0">
            <a:spAutoFit/>
          </a:bodyPr>
          <a:lstStyle/>
          <a:p>
            <a:pPr algn="l" marL="0" indent="0" lvl="0">
              <a:lnSpc>
                <a:spcPts val="3964"/>
              </a:lnSpc>
              <a:spcBef>
                <a:spcPct val="0"/>
              </a:spcBef>
            </a:pPr>
            <a:r>
              <a:rPr lang="en-US" sz="3303">
                <a:solidFill>
                  <a:srgbClr val="37281B"/>
                </a:solidFill>
                <a:latin typeface="Saira"/>
                <a:ea typeface="Saira"/>
                <a:cs typeface="Saira"/>
                <a:sym typeface="Saira"/>
              </a:rPr>
              <a:t>Tạo Appium Project Với Java Trên Eclipse</a:t>
            </a:r>
          </a:p>
        </p:txBody>
      </p:sp>
      <p:sp>
        <p:nvSpPr>
          <p:cNvPr name="TextBox 4" id="4"/>
          <p:cNvSpPr txBox="true"/>
          <p:nvPr/>
        </p:nvSpPr>
        <p:spPr>
          <a:xfrm rot="0">
            <a:off x="9711786" y="2978632"/>
            <a:ext cx="7547514" cy="2762250"/>
          </a:xfrm>
          <a:prstGeom prst="rect">
            <a:avLst/>
          </a:prstGeom>
        </p:spPr>
        <p:txBody>
          <a:bodyPr anchor="t" rtlCol="false" tIns="0" lIns="0" bIns="0" rIns="0">
            <a:spAutoFit/>
          </a:bodyPr>
          <a:lstStyle/>
          <a:p>
            <a:pPr algn="l">
              <a:lnSpc>
                <a:spcPts val="4422"/>
              </a:lnSpc>
            </a:pPr>
            <a:r>
              <a:rPr lang="en-US" sz="3685">
                <a:solidFill>
                  <a:srgbClr val="37281B"/>
                </a:solidFill>
                <a:latin typeface="Saira"/>
                <a:ea typeface="Saira"/>
                <a:cs typeface="Saira"/>
                <a:sym typeface="Saira"/>
              </a:rPr>
              <a:t>Tạo file </a:t>
            </a:r>
            <a:r>
              <a:rPr lang="en-US" sz="3685">
                <a:solidFill>
                  <a:srgbClr val="FF5757"/>
                </a:solidFill>
                <a:latin typeface="Saira"/>
                <a:ea typeface="Saira"/>
                <a:cs typeface="Saira"/>
                <a:sym typeface="Saira"/>
              </a:rPr>
              <a:t>CalculatorTest.java</a:t>
            </a:r>
            <a:r>
              <a:rPr lang="en-US" sz="3685">
                <a:solidFill>
                  <a:srgbClr val="37281B"/>
                </a:solidFill>
                <a:latin typeface="Saira"/>
                <a:ea typeface="Saira"/>
                <a:cs typeface="Saira"/>
                <a:sym typeface="Saira"/>
              </a:rPr>
              <a:t>:</a:t>
            </a:r>
          </a:p>
          <a:p>
            <a:pPr algn="l">
              <a:lnSpc>
                <a:spcPts val="4422"/>
              </a:lnSpc>
            </a:pPr>
          </a:p>
          <a:p>
            <a:pPr algn="l">
              <a:lnSpc>
                <a:spcPts val="4422"/>
              </a:lnSpc>
            </a:pPr>
            <a:r>
              <a:rPr lang="en-US" sz="3685">
                <a:solidFill>
                  <a:srgbClr val="37281B"/>
                </a:solidFill>
                <a:latin typeface="Saira"/>
                <a:ea typeface="Saira"/>
                <a:cs typeface="Saira"/>
                <a:sym typeface="Saira"/>
              </a:rPr>
              <a:t>Thêm đoạn mã sau vào file </a:t>
            </a:r>
            <a:r>
              <a:rPr lang="en-US" sz="3685">
                <a:solidFill>
                  <a:srgbClr val="FF5757"/>
                </a:solidFill>
                <a:latin typeface="Saira"/>
                <a:ea typeface="Saira"/>
                <a:cs typeface="Saira"/>
                <a:sym typeface="Saira"/>
              </a:rPr>
              <a:t>CalculatorTest.java</a:t>
            </a:r>
            <a:r>
              <a:rPr lang="en-US" sz="3685">
                <a:solidFill>
                  <a:srgbClr val="37281B"/>
                </a:solidFill>
                <a:latin typeface="Saira"/>
                <a:ea typeface="Saira"/>
                <a:cs typeface="Saira"/>
                <a:sym typeface="Saira"/>
              </a:rPr>
              <a:t>: </a:t>
            </a:r>
          </a:p>
          <a:p>
            <a:pPr algn="l" marL="0" indent="0" lvl="0">
              <a:lnSpc>
                <a:spcPts val="4422"/>
              </a:lnSpc>
              <a:spcBef>
                <a:spcPct val="0"/>
              </a:spcBef>
            </a:pPr>
          </a:p>
        </p:txBody>
      </p:sp>
      <p:sp>
        <p:nvSpPr>
          <p:cNvPr name="TextBox 5" id="5"/>
          <p:cNvSpPr txBox="true"/>
          <p:nvPr/>
        </p:nvSpPr>
        <p:spPr>
          <a:xfrm rot="0">
            <a:off x="5202266" y="1363909"/>
            <a:ext cx="7959314" cy="654634"/>
          </a:xfrm>
          <a:prstGeom prst="rect">
            <a:avLst/>
          </a:prstGeom>
        </p:spPr>
        <p:txBody>
          <a:bodyPr anchor="t" rtlCol="false" tIns="0" lIns="0" bIns="0" rIns="0">
            <a:spAutoFit/>
          </a:bodyPr>
          <a:lstStyle/>
          <a:p>
            <a:pPr algn="ctr">
              <a:lnSpc>
                <a:spcPts val="5392"/>
              </a:lnSpc>
              <a:spcBef>
                <a:spcPct val="0"/>
              </a:spcBef>
            </a:pPr>
            <a:r>
              <a:rPr lang="en-US" b="true" sz="3851">
                <a:solidFill>
                  <a:srgbClr val="37281B"/>
                </a:solidFill>
                <a:latin typeface="Saira Bold"/>
                <a:ea typeface="Saira Bold"/>
                <a:cs typeface="Saira Bold"/>
                <a:sym typeface="Saira Bold"/>
              </a:rPr>
              <a:t>Viết File Test</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false" rot="0">
            <a:off x="1066623" y="4709886"/>
            <a:ext cx="8115300" cy="4209812"/>
          </a:xfrm>
          <a:custGeom>
            <a:avLst/>
            <a:gdLst/>
            <a:ahLst/>
            <a:cxnLst/>
            <a:rect r="r" b="b" t="t" l="l"/>
            <a:pathLst>
              <a:path h="4209812" w="8115300">
                <a:moveTo>
                  <a:pt x="0" y="0"/>
                </a:moveTo>
                <a:lnTo>
                  <a:pt x="8115300" y="0"/>
                </a:lnTo>
                <a:lnTo>
                  <a:pt x="8115300" y="4209812"/>
                </a:lnTo>
                <a:lnTo>
                  <a:pt x="0" y="4209812"/>
                </a:lnTo>
                <a:lnTo>
                  <a:pt x="0" y="0"/>
                </a:lnTo>
                <a:close/>
              </a:path>
            </a:pathLst>
          </a:custGeom>
          <a:blipFill>
            <a:blip r:embed="rId2"/>
            <a:stretch>
              <a:fillRect l="0" t="0" r="0" b="0"/>
            </a:stretch>
          </a:blipFill>
        </p:spPr>
      </p:sp>
      <p:sp>
        <p:nvSpPr>
          <p:cNvPr name="Freeform 3" id="3"/>
          <p:cNvSpPr/>
          <p:nvPr/>
        </p:nvSpPr>
        <p:spPr>
          <a:xfrm flipH="false" flipV="false" rot="0">
            <a:off x="9711786" y="4371285"/>
            <a:ext cx="7547514" cy="4887015"/>
          </a:xfrm>
          <a:custGeom>
            <a:avLst/>
            <a:gdLst/>
            <a:ahLst/>
            <a:cxnLst/>
            <a:rect r="r" b="b" t="t" l="l"/>
            <a:pathLst>
              <a:path h="4887015" w="7547514">
                <a:moveTo>
                  <a:pt x="0" y="0"/>
                </a:moveTo>
                <a:lnTo>
                  <a:pt x="7547514" y="0"/>
                </a:lnTo>
                <a:lnTo>
                  <a:pt x="7547514" y="4887015"/>
                </a:lnTo>
                <a:lnTo>
                  <a:pt x="0" y="4887015"/>
                </a:lnTo>
                <a:lnTo>
                  <a:pt x="0" y="0"/>
                </a:lnTo>
                <a:close/>
              </a:path>
            </a:pathLst>
          </a:custGeom>
          <a:blipFill>
            <a:blip r:embed="rId3"/>
            <a:stretch>
              <a:fillRect l="0" t="0" r="0" b="0"/>
            </a:stretch>
          </a:blipFill>
        </p:spPr>
      </p:sp>
      <p:sp>
        <p:nvSpPr>
          <p:cNvPr name="TextBox 4" id="4"/>
          <p:cNvSpPr txBox="true"/>
          <p:nvPr/>
        </p:nvSpPr>
        <p:spPr>
          <a:xfrm rot="0">
            <a:off x="5202266" y="533400"/>
            <a:ext cx="8193577" cy="495300"/>
          </a:xfrm>
          <a:prstGeom prst="rect">
            <a:avLst/>
          </a:prstGeom>
        </p:spPr>
        <p:txBody>
          <a:bodyPr anchor="t" rtlCol="false" tIns="0" lIns="0" bIns="0" rIns="0">
            <a:spAutoFit/>
          </a:bodyPr>
          <a:lstStyle/>
          <a:p>
            <a:pPr algn="l" marL="0" indent="0" lvl="0">
              <a:lnSpc>
                <a:spcPts val="3964"/>
              </a:lnSpc>
              <a:spcBef>
                <a:spcPct val="0"/>
              </a:spcBef>
            </a:pPr>
            <a:r>
              <a:rPr lang="en-US" sz="3303">
                <a:solidFill>
                  <a:srgbClr val="37281B"/>
                </a:solidFill>
                <a:latin typeface="Saira"/>
                <a:ea typeface="Saira"/>
                <a:cs typeface="Saira"/>
                <a:sym typeface="Saira"/>
              </a:rPr>
              <a:t>Tạo Appium Project Với Java Trên Eclipse</a:t>
            </a:r>
          </a:p>
        </p:txBody>
      </p:sp>
      <p:sp>
        <p:nvSpPr>
          <p:cNvPr name="TextBox 5" id="5"/>
          <p:cNvSpPr txBox="true"/>
          <p:nvPr/>
        </p:nvSpPr>
        <p:spPr>
          <a:xfrm rot="0">
            <a:off x="4658970" y="2428118"/>
            <a:ext cx="10105632" cy="2209800"/>
          </a:xfrm>
          <a:prstGeom prst="rect">
            <a:avLst/>
          </a:prstGeom>
        </p:spPr>
        <p:txBody>
          <a:bodyPr anchor="t" rtlCol="false" tIns="0" lIns="0" bIns="0" rIns="0">
            <a:spAutoFit/>
          </a:bodyPr>
          <a:lstStyle/>
          <a:p>
            <a:pPr algn="l">
              <a:lnSpc>
                <a:spcPts val="4422"/>
              </a:lnSpc>
            </a:pPr>
            <a:r>
              <a:rPr lang="en-US" sz="3685">
                <a:solidFill>
                  <a:srgbClr val="37281B"/>
                </a:solidFill>
                <a:latin typeface="Saira"/>
                <a:ea typeface="Saira"/>
                <a:cs typeface="Saira"/>
                <a:sym typeface="Saira"/>
              </a:rPr>
              <a:t>Viết test case:</a:t>
            </a:r>
          </a:p>
          <a:p>
            <a:pPr algn="l">
              <a:lnSpc>
                <a:spcPts val="4422"/>
              </a:lnSpc>
            </a:pPr>
            <a:r>
              <a:rPr lang="en-US" sz="3685">
                <a:solidFill>
                  <a:srgbClr val="37281B"/>
                </a:solidFill>
                <a:latin typeface="Saira"/>
                <a:ea typeface="Saira"/>
                <a:cs typeface="Saira"/>
                <a:sym typeface="Saira"/>
              </a:rPr>
              <a:t>Thêm hai phương thức </a:t>
            </a:r>
            <a:r>
              <a:rPr lang="en-US" sz="3685">
                <a:solidFill>
                  <a:srgbClr val="FF5757"/>
                </a:solidFill>
                <a:latin typeface="Saira"/>
                <a:ea typeface="Saira"/>
                <a:cs typeface="Saira"/>
                <a:sym typeface="Saira"/>
              </a:rPr>
              <a:t>addTest()</a:t>
            </a:r>
            <a:r>
              <a:rPr lang="en-US" sz="3685">
                <a:solidFill>
                  <a:srgbClr val="37281B"/>
                </a:solidFill>
                <a:latin typeface="Saira"/>
                <a:ea typeface="Saira"/>
                <a:cs typeface="Saira"/>
                <a:sym typeface="Saira"/>
              </a:rPr>
              <a:t> và </a:t>
            </a:r>
            <a:r>
              <a:rPr lang="en-US" sz="3685">
                <a:solidFill>
                  <a:srgbClr val="FF5757"/>
                </a:solidFill>
                <a:latin typeface="Saira"/>
                <a:ea typeface="Saira"/>
                <a:cs typeface="Saira"/>
                <a:sym typeface="Saira"/>
              </a:rPr>
              <a:t>mulTest()</a:t>
            </a:r>
            <a:r>
              <a:rPr lang="en-US" sz="3685">
                <a:solidFill>
                  <a:srgbClr val="37281B"/>
                </a:solidFill>
                <a:latin typeface="Saira"/>
                <a:ea typeface="Saira"/>
                <a:cs typeface="Saira"/>
                <a:sym typeface="Saira"/>
              </a:rPr>
              <a:t> để kiểm tra phép cộng và phép nhân: </a:t>
            </a:r>
          </a:p>
          <a:p>
            <a:pPr algn="l" marL="0" indent="0" lvl="0">
              <a:lnSpc>
                <a:spcPts val="4422"/>
              </a:lnSpc>
              <a:spcBef>
                <a:spcPct val="0"/>
              </a:spcBef>
            </a:pPr>
          </a:p>
        </p:txBody>
      </p:sp>
      <p:sp>
        <p:nvSpPr>
          <p:cNvPr name="TextBox 6" id="6"/>
          <p:cNvSpPr txBox="true"/>
          <p:nvPr/>
        </p:nvSpPr>
        <p:spPr>
          <a:xfrm rot="0">
            <a:off x="5202266" y="1363909"/>
            <a:ext cx="7959314" cy="654634"/>
          </a:xfrm>
          <a:prstGeom prst="rect">
            <a:avLst/>
          </a:prstGeom>
        </p:spPr>
        <p:txBody>
          <a:bodyPr anchor="t" rtlCol="false" tIns="0" lIns="0" bIns="0" rIns="0">
            <a:spAutoFit/>
          </a:bodyPr>
          <a:lstStyle/>
          <a:p>
            <a:pPr algn="ctr">
              <a:lnSpc>
                <a:spcPts val="5392"/>
              </a:lnSpc>
              <a:spcBef>
                <a:spcPct val="0"/>
              </a:spcBef>
            </a:pPr>
            <a:r>
              <a:rPr lang="en-US" b="true" sz="3851">
                <a:solidFill>
                  <a:srgbClr val="37281B"/>
                </a:solidFill>
                <a:latin typeface="Saira Bold"/>
                <a:ea typeface="Saira Bold"/>
                <a:cs typeface="Saira Bold"/>
                <a:sym typeface="Saira Bold"/>
              </a:rPr>
              <a:t>Viết File Test</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false" rot="0">
            <a:off x="4587184" y="3717018"/>
            <a:ext cx="8808659" cy="5571477"/>
          </a:xfrm>
          <a:custGeom>
            <a:avLst/>
            <a:gdLst/>
            <a:ahLst/>
            <a:cxnLst/>
            <a:rect r="r" b="b" t="t" l="l"/>
            <a:pathLst>
              <a:path h="5571477" w="8808659">
                <a:moveTo>
                  <a:pt x="0" y="0"/>
                </a:moveTo>
                <a:lnTo>
                  <a:pt x="8808659" y="0"/>
                </a:lnTo>
                <a:lnTo>
                  <a:pt x="8808659" y="5571477"/>
                </a:lnTo>
                <a:lnTo>
                  <a:pt x="0" y="5571477"/>
                </a:lnTo>
                <a:lnTo>
                  <a:pt x="0" y="0"/>
                </a:lnTo>
                <a:close/>
              </a:path>
            </a:pathLst>
          </a:custGeom>
          <a:blipFill>
            <a:blip r:embed="rId2"/>
            <a:stretch>
              <a:fillRect l="0" t="0" r="0" b="0"/>
            </a:stretch>
          </a:blipFill>
        </p:spPr>
      </p:sp>
      <p:sp>
        <p:nvSpPr>
          <p:cNvPr name="TextBox 3" id="3"/>
          <p:cNvSpPr txBox="true"/>
          <p:nvPr/>
        </p:nvSpPr>
        <p:spPr>
          <a:xfrm rot="0">
            <a:off x="5202266" y="533400"/>
            <a:ext cx="8193577" cy="495300"/>
          </a:xfrm>
          <a:prstGeom prst="rect">
            <a:avLst/>
          </a:prstGeom>
        </p:spPr>
        <p:txBody>
          <a:bodyPr anchor="t" rtlCol="false" tIns="0" lIns="0" bIns="0" rIns="0">
            <a:spAutoFit/>
          </a:bodyPr>
          <a:lstStyle/>
          <a:p>
            <a:pPr algn="l" marL="0" indent="0" lvl="0">
              <a:lnSpc>
                <a:spcPts val="3964"/>
              </a:lnSpc>
              <a:spcBef>
                <a:spcPct val="0"/>
              </a:spcBef>
            </a:pPr>
            <a:r>
              <a:rPr lang="en-US" sz="3303">
                <a:solidFill>
                  <a:srgbClr val="37281B"/>
                </a:solidFill>
                <a:latin typeface="Saira"/>
                <a:ea typeface="Saira"/>
                <a:cs typeface="Saira"/>
                <a:sym typeface="Saira"/>
              </a:rPr>
              <a:t>Tạo Appium Project Với Java Trên Eclipse</a:t>
            </a:r>
          </a:p>
        </p:txBody>
      </p:sp>
      <p:sp>
        <p:nvSpPr>
          <p:cNvPr name="TextBox 4" id="4"/>
          <p:cNvSpPr txBox="true"/>
          <p:nvPr/>
        </p:nvSpPr>
        <p:spPr>
          <a:xfrm rot="0">
            <a:off x="4658970" y="2316843"/>
            <a:ext cx="11129681" cy="1104900"/>
          </a:xfrm>
          <a:prstGeom prst="rect">
            <a:avLst/>
          </a:prstGeom>
        </p:spPr>
        <p:txBody>
          <a:bodyPr anchor="t" rtlCol="false" tIns="0" lIns="0" bIns="0" rIns="0">
            <a:spAutoFit/>
          </a:bodyPr>
          <a:lstStyle/>
          <a:p>
            <a:pPr algn="l">
              <a:lnSpc>
                <a:spcPts val="4422"/>
              </a:lnSpc>
            </a:pPr>
            <a:r>
              <a:rPr lang="en-US" sz="3685">
                <a:solidFill>
                  <a:srgbClr val="37281B"/>
                </a:solidFill>
                <a:latin typeface="Saira"/>
                <a:ea typeface="Saira"/>
                <a:cs typeface="Saira"/>
                <a:sym typeface="Saira"/>
              </a:rPr>
              <a:t>Chuột phải vào file </a:t>
            </a:r>
          </a:p>
          <a:p>
            <a:pPr algn="l" marL="0" indent="0" lvl="0">
              <a:lnSpc>
                <a:spcPts val="4422"/>
              </a:lnSpc>
              <a:spcBef>
                <a:spcPct val="0"/>
              </a:spcBef>
            </a:pPr>
            <a:r>
              <a:rPr lang="en-US" sz="3685">
                <a:solidFill>
                  <a:srgbClr val="FF5757"/>
                </a:solidFill>
                <a:latin typeface="Saira"/>
                <a:ea typeface="Saira"/>
                <a:cs typeface="Saira"/>
                <a:sym typeface="Saira"/>
              </a:rPr>
              <a:t>CalculatorTest.java → Chọn Run As → TestNG Test.</a:t>
            </a:r>
          </a:p>
        </p:txBody>
      </p:sp>
      <p:sp>
        <p:nvSpPr>
          <p:cNvPr name="TextBox 5" id="5"/>
          <p:cNvSpPr txBox="true"/>
          <p:nvPr/>
        </p:nvSpPr>
        <p:spPr>
          <a:xfrm rot="0">
            <a:off x="5202266" y="1363909"/>
            <a:ext cx="7959314" cy="654634"/>
          </a:xfrm>
          <a:prstGeom prst="rect">
            <a:avLst/>
          </a:prstGeom>
        </p:spPr>
        <p:txBody>
          <a:bodyPr anchor="t" rtlCol="false" tIns="0" lIns="0" bIns="0" rIns="0">
            <a:spAutoFit/>
          </a:bodyPr>
          <a:lstStyle/>
          <a:p>
            <a:pPr algn="ctr">
              <a:lnSpc>
                <a:spcPts val="5392"/>
              </a:lnSpc>
              <a:spcBef>
                <a:spcPct val="0"/>
              </a:spcBef>
            </a:pPr>
            <a:r>
              <a:rPr lang="en-US" b="true" sz="3851">
                <a:solidFill>
                  <a:srgbClr val="37281B"/>
                </a:solidFill>
                <a:latin typeface="Saira Bold"/>
                <a:ea typeface="Saira Bold"/>
                <a:cs typeface="Saira Bold"/>
                <a:sym typeface="Saira Bold"/>
              </a:rPr>
              <a:t>Thực Thi và Kiểm Tra Kết Quả</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false" rot="0">
            <a:off x="7100815" y="3190423"/>
            <a:ext cx="9855925" cy="3954690"/>
          </a:xfrm>
          <a:custGeom>
            <a:avLst/>
            <a:gdLst/>
            <a:ahLst/>
            <a:cxnLst/>
            <a:rect r="r" b="b" t="t" l="l"/>
            <a:pathLst>
              <a:path h="3954690" w="9855925">
                <a:moveTo>
                  <a:pt x="0" y="0"/>
                </a:moveTo>
                <a:lnTo>
                  <a:pt x="9855925" y="0"/>
                </a:lnTo>
                <a:lnTo>
                  <a:pt x="9855925" y="3954690"/>
                </a:lnTo>
                <a:lnTo>
                  <a:pt x="0" y="3954690"/>
                </a:lnTo>
                <a:lnTo>
                  <a:pt x="0" y="0"/>
                </a:lnTo>
                <a:close/>
              </a:path>
            </a:pathLst>
          </a:custGeom>
          <a:blipFill>
            <a:blip r:embed="rId2"/>
            <a:stretch>
              <a:fillRect l="0" t="0" r="0" b="0"/>
            </a:stretch>
          </a:blipFill>
        </p:spPr>
      </p:sp>
      <p:sp>
        <p:nvSpPr>
          <p:cNvPr name="TextBox 3" id="3"/>
          <p:cNvSpPr txBox="true"/>
          <p:nvPr/>
        </p:nvSpPr>
        <p:spPr>
          <a:xfrm rot="0">
            <a:off x="5202266" y="533400"/>
            <a:ext cx="8193577" cy="495300"/>
          </a:xfrm>
          <a:prstGeom prst="rect">
            <a:avLst/>
          </a:prstGeom>
        </p:spPr>
        <p:txBody>
          <a:bodyPr anchor="t" rtlCol="false" tIns="0" lIns="0" bIns="0" rIns="0">
            <a:spAutoFit/>
          </a:bodyPr>
          <a:lstStyle/>
          <a:p>
            <a:pPr algn="l" marL="0" indent="0" lvl="0">
              <a:lnSpc>
                <a:spcPts val="3964"/>
              </a:lnSpc>
              <a:spcBef>
                <a:spcPct val="0"/>
              </a:spcBef>
            </a:pPr>
            <a:r>
              <a:rPr lang="en-US" sz="3303">
                <a:solidFill>
                  <a:srgbClr val="37281B"/>
                </a:solidFill>
                <a:latin typeface="Saira"/>
                <a:ea typeface="Saira"/>
                <a:cs typeface="Saira"/>
                <a:sym typeface="Saira"/>
              </a:rPr>
              <a:t>Tạo Appium Project Với Java Trên Eclipse</a:t>
            </a:r>
          </a:p>
        </p:txBody>
      </p:sp>
      <p:sp>
        <p:nvSpPr>
          <p:cNvPr name="TextBox 4" id="4"/>
          <p:cNvSpPr txBox="true"/>
          <p:nvPr/>
        </p:nvSpPr>
        <p:spPr>
          <a:xfrm rot="0">
            <a:off x="1866110" y="3190423"/>
            <a:ext cx="4939067" cy="4733925"/>
          </a:xfrm>
          <a:prstGeom prst="rect">
            <a:avLst/>
          </a:prstGeom>
        </p:spPr>
        <p:txBody>
          <a:bodyPr anchor="t" rtlCol="false" tIns="0" lIns="0" bIns="0" rIns="0">
            <a:spAutoFit/>
          </a:bodyPr>
          <a:lstStyle/>
          <a:p>
            <a:pPr algn="l">
              <a:lnSpc>
                <a:spcPts val="5356"/>
              </a:lnSpc>
            </a:pPr>
            <a:r>
              <a:rPr lang="en-US" sz="4463">
                <a:solidFill>
                  <a:srgbClr val="37281B"/>
                </a:solidFill>
                <a:latin typeface="Saira"/>
                <a:ea typeface="Saira"/>
                <a:cs typeface="Saira"/>
                <a:sym typeface="Saira"/>
              </a:rPr>
              <a:t>Nếu thành công, bạn sẽ thấy thông báo </a:t>
            </a:r>
            <a:r>
              <a:rPr lang="en-US" sz="4463">
                <a:solidFill>
                  <a:srgbClr val="FF5757"/>
                </a:solidFill>
                <a:latin typeface="Saira"/>
                <a:ea typeface="Saira"/>
                <a:cs typeface="Saira"/>
                <a:sym typeface="Saira"/>
              </a:rPr>
              <a:t>PASSED</a:t>
            </a:r>
            <a:r>
              <a:rPr lang="en-US" sz="4463">
                <a:solidFill>
                  <a:srgbClr val="37281B"/>
                </a:solidFill>
                <a:latin typeface="Saira"/>
                <a:ea typeface="Saira"/>
                <a:cs typeface="Saira"/>
                <a:sym typeface="Saira"/>
              </a:rPr>
              <a:t> cho cả hai test case trong bảng kết quả của </a:t>
            </a:r>
            <a:r>
              <a:rPr lang="en-US" sz="4463">
                <a:solidFill>
                  <a:srgbClr val="FF5757"/>
                </a:solidFill>
                <a:latin typeface="Saira"/>
                <a:ea typeface="Saira"/>
                <a:cs typeface="Saira"/>
                <a:sym typeface="Saira"/>
              </a:rPr>
              <a:t>TestNG</a:t>
            </a:r>
            <a:r>
              <a:rPr lang="en-US" sz="4463">
                <a:solidFill>
                  <a:srgbClr val="37281B"/>
                </a:solidFill>
                <a:latin typeface="Saira"/>
                <a:ea typeface="Saira"/>
                <a:cs typeface="Saira"/>
                <a:sym typeface="Saira"/>
              </a:rPr>
              <a:t>.</a:t>
            </a:r>
          </a:p>
          <a:p>
            <a:pPr algn="l" marL="0" indent="0" lvl="0">
              <a:lnSpc>
                <a:spcPts val="5356"/>
              </a:lnSpc>
              <a:spcBef>
                <a:spcPct val="0"/>
              </a:spcBef>
            </a:pPr>
          </a:p>
        </p:txBody>
      </p:sp>
      <p:sp>
        <p:nvSpPr>
          <p:cNvPr name="TextBox 5" id="5"/>
          <p:cNvSpPr txBox="true"/>
          <p:nvPr/>
        </p:nvSpPr>
        <p:spPr>
          <a:xfrm rot="0">
            <a:off x="5202266" y="1363909"/>
            <a:ext cx="7959314" cy="654634"/>
          </a:xfrm>
          <a:prstGeom prst="rect">
            <a:avLst/>
          </a:prstGeom>
        </p:spPr>
        <p:txBody>
          <a:bodyPr anchor="t" rtlCol="false" tIns="0" lIns="0" bIns="0" rIns="0">
            <a:spAutoFit/>
          </a:bodyPr>
          <a:lstStyle/>
          <a:p>
            <a:pPr algn="ctr">
              <a:lnSpc>
                <a:spcPts val="5392"/>
              </a:lnSpc>
              <a:spcBef>
                <a:spcPct val="0"/>
              </a:spcBef>
            </a:pPr>
            <a:r>
              <a:rPr lang="en-US" b="true" sz="3851">
                <a:solidFill>
                  <a:srgbClr val="37281B"/>
                </a:solidFill>
                <a:latin typeface="Saira Bold"/>
                <a:ea typeface="Saira Bold"/>
                <a:cs typeface="Saira Bold"/>
                <a:sym typeface="Saira Bold"/>
              </a:rPr>
              <a:t>Thực Thi và Kiểm Tra Kết Quả</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15373128" y="-1709781"/>
            <a:ext cx="4610234" cy="4749938"/>
          </a:xfrm>
          <a:custGeom>
            <a:avLst/>
            <a:gdLst/>
            <a:ahLst/>
            <a:cxnLst/>
            <a:rect r="r" b="b" t="t" l="l"/>
            <a:pathLst>
              <a:path h="4749938" w="4610234">
                <a:moveTo>
                  <a:pt x="0" y="0"/>
                </a:moveTo>
                <a:lnTo>
                  <a:pt x="4610234" y="0"/>
                </a:lnTo>
                <a:lnTo>
                  <a:pt x="4610234" y="4749938"/>
                </a:lnTo>
                <a:lnTo>
                  <a:pt x="0" y="47499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119650" y="7088393"/>
            <a:ext cx="4610234" cy="4749938"/>
          </a:xfrm>
          <a:custGeom>
            <a:avLst/>
            <a:gdLst/>
            <a:ahLst/>
            <a:cxnLst/>
            <a:rect r="r" b="b" t="t" l="l"/>
            <a:pathLst>
              <a:path h="4749938" w="4610234">
                <a:moveTo>
                  <a:pt x="0" y="0"/>
                </a:moveTo>
                <a:lnTo>
                  <a:pt x="4610234" y="0"/>
                </a:lnTo>
                <a:lnTo>
                  <a:pt x="4610234" y="4749938"/>
                </a:lnTo>
                <a:lnTo>
                  <a:pt x="0" y="47499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3641437">
            <a:off x="13392707" y="5763509"/>
            <a:ext cx="7733187" cy="6200610"/>
          </a:xfrm>
          <a:custGeom>
            <a:avLst/>
            <a:gdLst/>
            <a:ahLst/>
            <a:cxnLst/>
            <a:rect r="r" b="b" t="t" l="l"/>
            <a:pathLst>
              <a:path h="6200610" w="7733187">
                <a:moveTo>
                  <a:pt x="0" y="6200610"/>
                </a:moveTo>
                <a:lnTo>
                  <a:pt x="7733186" y="6200610"/>
                </a:lnTo>
                <a:lnTo>
                  <a:pt x="7733186" y="0"/>
                </a:lnTo>
                <a:lnTo>
                  <a:pt x="0" y="0"/>
                </a:lnTo>
                <a:lnTo>
                  <a:pt x="0" y="620061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6350980">
            <a:off x="-2590896" y="-596977"/>
            <a:ext cx="6367331" cy="5105442"/>
          </a:xfrm>
          <a:custGeom>
            <a:avLst/>
            <a:gdLst/>
            <a:ahLst/>
            <a:cxnLst/>
            <a:rect r="r" b="b" t="t" l="l"/>
            <a:pathLst>
              <a:path h="5105442" w="6367331">
                <a:moveTo>
                  <a:pt x="6367331" y="0"/>
                </a:moveTo>
                <a:lnTo>
                  <a:pt x="0" y="0"/>
                </a:lnTo>
                <a:lnTo>
                  <a:pt x="0" y="5105441"/>
                </a:lnTo>
                <a:lnTo>
                  <a:pt x="6367331" y="5105441"/>
                </a:lnTo>
                <a:lnTo>
                  <a:pt x="636733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283140" y="3196359"/>
            <a:ext cx="11721720" cy="4227658"/>
          </a:xfrm>
          <a:prstGeom prst="rect">
            <a:avLst/>
          </a:prstGeom>
        </p:spPr>
        <p:txBody>
          <a:bodyPr anchor="t" rtlCol="false" tIns="0" lIns="0" bIns="0" rIns="0">
            <a:spAutoFit/>
          </a:bodyPr>
          <a:lstStyle/>
          <a:p>
            <a:pPr algn="ctr">
              <a:lnSpc>
                <a:spcPts val="16250"/>
              </a:lnSpc>
            </a:pPr>
            <a:r>
              <a:rPr lang="en-US" sz="16415">
                <a:solidFill>
                  <a:srgbClr val="6887C6"/>
                </a:solidFill>
                <a:latin typeface="Coiny"/>
                <a:ea typeface="Coiny"/>
                <a:cs typeface="Coiny"/>
                <a:sym typeface="Coiny"/>
              </a:rPr>
              <a:t>THANK YOU</a:t>
            </a:r>
          </a:p>
        </p:txBody>
      </p:sp>
      <p:sp>
        <p:nvSpPr>
          <p:cNvPr name="Freeform 7" id="7"/>
          <p:cNvSpPr/>
          <p:nvPr/>
        </p:nvSpPr>
        <p:spPr>
          <a:xfrm flipH="false" flipV="false" rot="0">
            <a:off x="1028700" y="6161662"/>
            <a:ext cx="3939121" cy="3301700"/>
          </a:xfrm>
          <a:custGeom>
            <a:avLst/>
            <a:gdLst/>
            <a:ahLst/>
            <a:cxnLst/>
            <a:rect r="r" b="b" t="t" l="l"/>
            <a:pathLst>
              <a:path h="3301700" w="3939121">
                <a:moveTo>
                  <a:pt x="0" y="0"/>
                </a:moveTo>
                <a:lnTo>
                  <a:pt x="3939121" y="0"/>
                </a:lnTo>
                <a:lnTo>
                  <a:pt x="3939121" y="3301700"/>
                </a:lnTo>
                <a:lnTo>
                  <a:pt x="0" y="33017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13926167" y="665188"/>
            <a:ext cx="3472364" cy="3561704"/>
          </a:xfrm>
          <a:custGeom>
            <a:avLst/>
            <a:gdLst/>
            <a:ahLst/>
            <a:cxnLst/>
            <a:rect r="r" b="b" t="t" l="l"/>
            <a:pathLst>
              <a:path h="3561704" w="3472364">
                <a:moveTo>
                  <a:pt x="3472364" y="0"/>
                </a:moveTo>
                <a:lnTo>
                  <a:pt x="0" y="0"/>
                </a:lnTo>
                <a:lnTo>
                  <a:pt x="0" y="3561704"/>
                </a:lnTo>
                <a:lnTo>
                  <a:pt x="3472364" y="3561704"/>
                </a:lnTo>
                <a:lnTo>
                  <a:pt x="3472364"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677756" y="-1028700"/>
            <a:ext cx="3990513" cy="4114800"/>
          </a:xfrm>
          <a:custGeom>
            <a:avLst/>
            <a:gdLst/>
            <a:ahLst/>
            <a:cxnLst/>
            <a:rect r="r" b="b" t="t" l="l"/>
            <a:pathLst>
              <a:path h="4114800" w="3990513">
                <a:moveTo>
                  <a:pt x="0" y="0"/>
                </a:moveTo>
                <a:lnTo>
                  <a:pt x="3990512" y="0"/>
                </a:lnTo>
                <a:lnTo>
                  <a:pt x="3990512"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true" flipV="true" rot="7607102">
            <a:off x="15264044" y="6806414"/>
            <a:ext cx="3990513" cy="4114800"/>
          </a:xfrm>
          <a:custGeom>
            <a:avLst/>
            <a:gdLst/>
            <a:ahLst/>
            <a:cxnLst/>
            <a:rect r="r" b="b" t="t" l="l"/>
            <a:pathLst>
              <a:path h="4114800" w="3990513">
                <a:moveTo>
                  <a:pt x="3990512" y="4114800"/>
                </a:moveTo>
                <a:lnTo>
                  <a:pt x="0" y="4114800"/>
                </a:lnTo>
                <a:lnTo>
                  <a:pt x="0" y="0"/>
                </a:lnTo>
                <a:lnTo>
                  <a:pt x="3990512" y="0"/>
                </a:lnTo>
                <a:lnTo>
                  <a:pt x="3990512" y="411480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TextBox 2" id="2"/>
          <p:cNvSpPr txBox="true"/>
          <p:nvPr/>
        </p:nvSpPr>
        <p:spPr>
          <a:xfrm rot="0">
            <a:off x="5127734" y="95250"/>
            <a:ext cx="7386145" cy="933450"/>
          </a:xfrm>
          <a:prstGeom prst="rect">
            <a:avLst/>
          </a:prstGeom>
        </p:spPr>
        <p:txBody>
          <a:bodyPr anchor="t" rtlCol="false" tIns="0" lIns="0" bIns="0" rIns="0">
            <a:spAutoFit/>
          </a:bodyPr>
          <a:lstStyle/>
          <a:p>
            <a:pPr algn="l" marL="0" indent="0" lvl="0">
              <a:lnSpc>
                <a:spcPts val="7360"/>
              </a:lnSpc>
              <a:spcBef>
                <a:spcPct val="0"/>
              </a:spcBef>
            </a:pPr>
            <a:r>
              <a:rPr lang="en-US" sz="6134">
                <a:solidFill>
                  <a:srgbClr val="37281B"/>
                </a:solidFill>
                <a:latin typeface="Saira"/>
                <a:ea typeface="Saira"/>
                <a:cs typeface="Saira"/>
                <a:sym typeface="Saira"/>
              </a:rPr>
              <a:t>Giới thiệu về appium</a:t>
            </a:r>
          </a:p>
        </p:txBody>
      </p:sp>
      <p:sp>
        <p:nvSpPr>
          <p:cNvPr name="Freeform 3" id="3"/>
          <p:cNvSpPr/>
          <p:nvPr/>
        </p:nvSpPr>
        <p:spPr>
          <a:xfrm flipH="false" flipV="false" rot="0">
            <a:off x="8080341" y="2110127"/>
            <a:ext cx="9178959" cy="5155515"/>
          </a:xfrm>
          <a:custGeom>
            <a:avLst/>
            <a:gdLst/>
            <a:ahLst/>
            <a:cxnLst/>
            <a:rect r="r" b="b" t="t" l="l"/>
            <a:pathLst>
              <a:path h="5155515" w="9178959">
                <a:moveTo>
                  <a:pt x="0" y="0"/>
                </a:moveTo>
                <a:lnTo>
                  <a:pt x="9178959" y="0"/>
                </a:lnTo>
                <a:lnTo>
                  <a:pt x="9178959" y="5155515"/>
                </a:lnTo>
                <a:lnTo>
                  <a:pt x="0" y="5155515"/>
                </a:lnTo>
                <a:lnTo>
                  <a:pt x="0" y="0"/>
                </a:lnTo>
                <a:close/>
              </a:path>
            </a:pathLst>
          </a:custGeom>
          <a:blipFill>
            <a:blip r:embed="rId2"/>
            <a:stretch>
              <a:fillRect l="0" t="0" r="0" b="0"/>
            </a:stretch>
          </a:blipFill>
        </p:spPr>
      </p:sp>
      <p:sp>
        <p:nvSpPr>
          <p:cNvPr name="TextBox 4" id="4"/>
          <p:cNvSpPr txBox="true"/>
          <p:nvPr/>
        </p:nvSpPr>
        <p:spPr>
          <a:xfrm rot="0">
            <a:off x="1403131" y="2062502"/>
            <a:ext cx="6055493" cy="5467985"/>
          </a:xfrm>
          <a:prstGeom prst="rect">
            <a:avLst/>
          </a:prstGeom>
        </p:spPr>
        <p:txBody>
          <a:bodyPr anchor="t" rtlCol="false" tIns="0" lIns="0" bIns="0" rIns="0">
            <a:spAutoFit/>
          </a:bodyPr>
          <a:lstStyle/>
          <a:p>
            <a:pPr algn="just">
              <a:lnSpc>
                <a:spcPts val="3640"/>
              </a:lnSpc>
              <a:spcBef>
                <a:spcPct val="0"/>
              </a:spcBef>
            </a:pPr>
            <a:r>
              <a:rPr lang="en-US" sz="2600">
                <a:solidFill>
                  <a:srgbClr val="37281B"/>
                </a:solidFill>
                <a:latin typeface="Saira"/>
                <a:ea typeface="Saira"/>
                <a:cs typeface="Saira"/>
                <a:sym typeface="Saira"/>
              </a:rPr>
              <a:t>Appium là công cụ kiểm thử tự động mã nguồn mở, hỗ trợ ứng dụng hybrid, native, và mobile web trên các nền tảng iOS, Android, và Windows. Với một API thống nhất, Appium cho phép kiểm thử trên cả mô phỏng (simulator - iOS), giả lập (emulator - Android), và thiết bị thật, không phụ thuộc vào hệ điều hành. Công cụ này hỗ trợ nhiều ngôn ngữ lập trình như Java, Python, JavaScript, giúp đơn giản hóa việc kiểm thử đa nền tảng và tăng hiệu quả làm việc.</a:t>
            </a:r>
          </a:p>
        </p:txBody>
      </p:sp>
      <p:sp>
        <p:nvSpPr>
          <p:cNvPr name="Freeform 5" id="5"/>
          <p:cNvSpPr/>
          <p:nvPr/>
        </p:nvSpPr>
        <p:spPr>
          <a:xfrm flipH="false" flipV="true" rot="5400000">
            <a:off x="15287782" y="8230767"/>
            <a:ext cx="3129302" cy="2871135"/>
          </a:xfrm>
          <a:custGeom>
            <a:avLst/>
            <a:gdLst/>
            <a:ahLst/>
            <a:cxnLst/>
            <a:rect r="r" b="b" t="t" l="l"/>
            <a:pathLst>
              <a:path h="2871135" w="3129302">
                <a:moveTo>
                  <a:pt x="0" y="2871134"/>
                </a:moveTo>
                <a:lnTo>
                  <a:pt x="3129302" y="2871134"/>
                </a:lnTo>
                <a:lnTo>
                  <a:pt x="3129302" y="0"/>
                </a:lnTo>
                <a:lnTo>
                  <a:pt x="0" y="0"/>
                </a:lnTo>
                <a:lnTo>
                  <a:pt x="0" y="2871134"/>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false" rot="0">
            <a:off x="2624998" y="1659564"/>
            <a:ext cx="13452293" cy="2888365"/>
          </a:xfrm>
          <a:custGeom>
            <a:avLst/>
            <a:gdLst/>
            <a:ahLst/>
            <a:cxnLst/>
            <a:rect r="r" b="b" t="t" l="l"/>
            <a:pathLst>
              <a:path h="2888365" w="13452293">
                <a:moveTo>
                  <a:pt x="0" y="0"/>
                </a:moveTo>
                <a:lnTo>
                  <a:pt x="13452293" y="0"/>
                </a:lnTo>
                <a:lnTo>
                  <a:pt x="13452293" y="2888365"/>
                </a:lnTo>
                <a:lnTo>
                  <a:pt x="0" y="2888365"/>
                </a:lnTo>
                <a:lnTo>
                  <a:pt x="0" y="0"/>
                </a:lnTo>
                <a:close/>
              </a:path>
            </a:pathLst>
          </a:custGeom>
          <a:blipFill>
            <a:blip r:embed="rId2"/>
            <a:stretch>
              <a:fillRect l="0" t="0" r="0" b="0"/>
            </a:stretch>
          </a:blipFill>
        </p:spPr>
      </p:sp>
      <p:sp>
        <p:nvSpPr>
          <p:cNvPr name="TextBox 3" id="3"/>
          <p:cNvSpPr txBox="true"/>
          <p:nvPr/>
        </p:nvSpPr>
        <p:spPr>
          <a:xfrm rot="0">
            <a:off x="4098534" y="5802205"/>
            <a:ext cx="11466733" cy="1131218"/>
          </a:xfrm>
          <a:prstGeom prst="rect">
            <a:avLst/>
          </a:prstGeom>
        </p:spPr>
        <p:txBody>
          <a:bodyPr anchor="t" rtlCol="false" tIns="0" lIns="0" bIns="0" rIns="0">
            <a:spAutoFit/>
          </a:bodyPr>
          <a:lstStyle/>
          <a:p>
            <a:pPr algn="l" marL="0" indent="0" lvl="0">
              <a:lnSpc>
                <a:spcPts val="8920"/>
              </a:lnSpc>
              <a:spcBef>
                <a:spcPct val="0"/>
              </a:spcBef>
            </a:pPr>
            <a:r>
              <a:rPr lang="en-US" sz="7434">
                <a:solidFill>
                  <a:srgbClr val="37281B"/>
                </a:solidFill>
                <a:latin typeface="Saira"/>
                <a:ea typeface="Saira"/>
                <a:cs typeface="Saira"/>
                <a:sym typeface="Saira"/>
              </a:rPr>
              <a:t>Kiến trúc , cách hoạt động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8C09C"/>
        </a:solidFill>
      </p:bgPr>
    </p:bg>
    <p:spTree>
      <p:nvGrpSpPr>
        <p:cNvPr id="1" name=""/>
        <p:cNvGrpSpPr/>
        <p:nvPr/>
      </p:nvGrpSpPr>
      <p:grpSpPr>
        <a:xfrm>
          <a:off x="0" y="0"/>
          <a:ext cx="0" cy="0"/>
          <a:chOff x="0" y="0"/>
          <a:chExt cx="0" cy="0"/>
        </a:xfrm>
      </p:grpSpPr>
      <p:sp>
        <p:nvSpPr>
          <p:cNvPr name="Freeform 2" id="2"/>
          <p:cNvSpPr/>
          <p:nvPr/>
        </p:nvSpPr>
        <p:spPr>
          <a:xfrm flipH="false" flipV="false" rot="0">
            <a:off x="7154314" y="1842696"/>
            <a:ext cx="10104986" cy="5297682"/>
          </a:xfrm>
          <a:custGeom>
            <a:avLst/>
            <a:gdLst/>
            <a:ahLst/>
            <a:cxnLst/>
            <a:rect r="r" b="b" t="t" l="l"/>
            <a:pathLst>
              <a:path h="5297682" w="10104986">
                <a:moveTo>
                  <a:pt x="0" y="0"/>
                </a:moveTo>
                <a:lnTo>
                  <a:pt x="10104986" y="0"/>
                </a:lnTo>
                <a:lnTo>
                  <a:pt x="10104986" y="5297682"/>
                </a:lnTo>
                <a:lnTo>
                  <a:pt x="0" y="5297682"/>
                </a:lnTo>
                <a:lnTo>
                  <a:pt x="0" y="0"/>
                </a:lnTo>
                <a:close/>
              </a:path>
            </a:pathLst>
          </a:custGeom>
          <a:blipFill>
            <a:blip r:embed="rId2"/>
            <a:stretch>
              <a:fillRect l="-460" t="-2024" r="-460" b="0"/>
            </a:stretch>
          </a:blipFill>
        </p:spPr>
      </p:sp>
      <p:sp>
        <p:nvSpPr>
          <p:cNvPr name="TextBox 3" id="3"/>
          <p:cNvSpPr txBox="true"/>
          <p:nvPr/>
        </p:nvSpPr>
        <p:spPr>
          <a:xfrm rot="0">
            <a:off x="1028700" y="1737921"/>
            <a:ext cx="5693512" cy="3594890"/>
          </a:xfrm>
          <a:prstGeom prst="rect">
            <a:avLst/>
          </a:prstGeom>
        </p:spPr>
        <p:txBody>
          <a:bodyPr anchor="t" rtlCol="false" tIns="0" lIns="0" bIns="0" rIns="0">
            <a:spAutoFit/>
          </a:bodyPr>
          <a:lstStyle/>
          <a:p>
            <a:pPr algn="ctr">
              <a:lnSpc>
                <a:spcPts val="7131"/>
              </a:lnSpc>
              <a:spcBef>
                <a:spcPct val="0"/>
              </a:spcBef>
            </a:pPr>
            <a:r>
              <a:rPr lang="en-US" sz="5093">
                <a:solidFill>
                  <a:srgbClr val="37281B"/>
                </a:solidFill>
                <a:latin typeface="Saira"/>
                <a:ea typeface="Saira"/>
                <a:cs typeface="Saira"/>
                <a:sym typeface="Saira"/>
              </a:rPr>
              <a:t>Kiến trúc Appium: Hoạt động dựa trên mô hình Client-Server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8C09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7357845" y="2254469"/>
            <a:ext cx="2330755" cy="2330755"/>
          </a:xfrm>
          <a:custGeom>
            <a:avLst/>
            <a:gdLst/>
            <a:ahLst/>
            <a:cxnLst/>
            <a:rect r="r" b="b" t="t" l="l"/>
            <a:pathLst>
              <a:path h="2330755" w="2330755">
                <a:moveTo>
                  <a:pt x="0" y="0"/>
                </a:moveTo>
                <a:lnTo>
                  <a:pt x="2330755" y="0"/>
                </a:lnTo>
                <a:lnTo>
                  <a:pt x="2330755" y="2330755"/>
                </a:lnTo>
                <a:lnTo>
                  <a:pt x="0" y="2330755"/>
                </a:lnTo>
                <a:lnTo>
                  <a:pt x="0" y="0"/>
                </a:lnTo>
                <a:close/>
              </a:path>
            </a:pathLst>
          </a:custGeom>
          <a:blipFill>
            <a:blip r:embed="rId2"/>
            <a:stretch>
              <a:fillRect l="0" t="0" r="0" b="0"/>
            </a:stretch>
          </a:blipFill>
        </p:spPr>
      </p:sp>
      <p:sp>
        <p:nvSpPr>
          <p:cNvPr name="TextBox 3" id="3"/>
          <p:cNvSpPr txBox="true"/>
          <p:nvPr/>
        </p:nvSpPr>
        <p:spPr>
          <a:xfrm rot="0">
            <a:off x="1028700" y="800796"/>
            <a:ext cx="7914558" cy="876300"/>
          </a:xfrm>
          <a:prstGeom prst="rect">
            <a:avLst/>
          </a:prstGeom>
        </p:spPr>
        <p:txBody>
          <a:bodyPr anchor="t" rtlCol="false" tIns="0" lIns="0" bIns="0" rIns="0">
            <a:spAutoFit/>
          </a:bodyPr>
          <a:lstStyle/>
          <a:p>
            <a:pPr algn="l" marL="0" indent="0" lvl="0">
              <a:lnSpc>
                <a:spcPts val="6930"/>
              </a:lnSpc>
              <a:spcBef>
                <a:spcPct val="0"/>
              </a:spcBef>
            </a:pPr>
            <a:r>
              <a:rPr lang="en-US" sz="5775">
                <a:solidFill>
                  <a:srgbClr val="37281B"/>
                </a:solidFill>
                <a:latin typeface="Saira"/>
                <a:ea typeface="Saira"/>
                <a:cs typeface="Saira"/>
                <a:sym typeface="Saira"/>
              </a:rPr>
              <a:t>Nguyên tắc hoạt động</a:t>
            </a:r>
          </a:p>
        </p:txBody>
      </p:sp>
      <p:sp>
        <p:nvSpPr>
          <p:cNvPr name="TextBox 4" id="4"/>
          <p:cNvSpPr txBox="true"/>
          <p:nvPr/>
        </p:nvSpPr>
        <p:spPr>
          <a:xfrm rot="0">
            <a:off x="1602986" y="3036436"/>
            <a:ext cx="5952056" cy="896007"/>
          </a:xfrm>
          <a:prstGeom prst="rect">
            <a:avLst/>
          </a:prstGeom>
        </p:spPr>
        <p:txBody>
          <a:bodyPr anchor="t" rtlCol="false" tIns="0" lIns="0" bIns="0" rIns="0">
            <a:spAutoFit/>
          </a:bodyPr>
          <a:lstStyle/>
          <a:p>
            <a:pPr algn="ctr" marL="561149" indent="-280575" lvl="1">
              <a:lnSpc>
                <a:spcPts val="3638"/>
              </a:lnSpc>
              <a:buFont typeface="Arial"/>
              <a:buChar char="•"/>
            </a:pPr>
            <a:r>
              <a:rPr lang="en-US" sz="2599">
                <a:solidFill>
                  <a:srgbClr val="37281B"/>
                </a:solidFill>
                <a:latin typeface="Saira"/>
                <a:ea typeface="Saira"/>
                <a:cs typeface="Saira"/>
                <a:sym typeface="Saira"/>
              </a:rPr>
              <a:t>Sử dụng JSON Wire Protocol trên Selenium WebDriver</a:t>
            </a:r>
          </a:p>
        </p:txBody>
      </p:sp>
      <p:sp>
        <p:nvSpPr>
          <p:cNvPr name="TextBox 5" id="5"/>
          <p:cNvSpPr txBox="true"/>
          <p:nvPr/>
        </p:nvSpPr>
        <p:spPr>
          <a:xfrm rot="0">
            <a:off x="1602986" y="6957572"/>
            <a:ext cx="5952056" cy="896007"/>
          </a:xfrm>
          <a:prstGeom prst="rect">
            <a:avLst/>
          </a:prstGeom>
        </p:spPr>
        <p:txBody>
          <a:bodyPr anchor="t" rtlCol="false" tIns="0" lIns="0" bIns="0" rIns="0">
            <a:spAutoFit/>
          </a:bodyPr>
          <a:lstStyle/>
          <a:p>
            <a:pPr algn="ctr" marL="561149" indent="-280575" lvl="1">
              <a:lnSpc>
                <a:spcPts val="3638"/>
              </a:lnSpc>
              <a:buFont typeface="Arial"/>
              <a:buChar char="•"/>
            </a:pPr>
            <a:r>
              <a:rPr lang="en-US" sz="2599">
                <a:solidFill>
                  <a:srgbClr val="37281B"/>
                </a:solidFill>
                <a:latin typeface="Saira"/>
                <a:ea typeface="Saira"/>
                <a:cs typeface="Saira"/>
                <a:sym typeface="Saira"/>
              </a:rPr>
              <a:t>Tương tác với ứng dụng thông qua API của hệ điều hành (Android/iOS)</a:t>
            </a:r>
          </a:p>
        </p:txBody>
      </p:sp>
      <p:sp>
        <p:nvSpPr>
          <p:cNvPr name="TextBox 6" id="6"/>
          <p:cNvSpPr txBox="true"/>
          <p:nvPr/>
        </p:nvSpPr>
        <p:spPr>
          <a:xfrm rot="0">
            <a:off x="9688600" y="1697868"/>
            <a:ext cx="6990887" cy="1810385"/>
          </a:xfrm>
          <a:prstGeom prst="rect">
            <a:avLst/>
          </a:prstGeom>
        </p:spPr>
        <p:txBody>
          <a:bodyPr anchor="t" rtlCol="false" tIns="0" lIns="0" bIns="0" rIns="0">
            <a:spAutoFit/>
          </a:bodyPr>
          <a:lstStyle/>
          <a:p>
            <a:pPr algn="ctr">
              <a:lnSpc>
                <a:spcPts val="3640"/>
              </a:lnSpc>
              <a:spcBef>
                <a:spcPct val="0"/>
              </a:spcBef>
            </a:pPr>
            <a:r>
              <a:rPr lang="en-US" sz="2600">
                <a:solidFill>
                  <a:srgbClr val="37281B"/>
                </a:solidFill>
                <a:latin typeface="Saira"/>
                <a:ea typeface="Saira"/>
                <a:cs typeface="Saira"/>
                <a:sym typeface="Saira"/>
              </a:rPr>
              <a:t>JSON Wire Protocol là một giao thức giao tiếp giữa các công cụ kiểm thử (như Selenium WebDriver) và các trình duyệt hoặc thiết bị di động</a:t>
            </a:r>
          </a:p>
        </p:txBody>
      </p:sp>
      <p:sp>
        <p:nvSpPr>
          <p:cNvPr name="TextBox 7" id="7"/>
          <p:cNvSpPr txBox="true"/>
          <p:nvPr/>
        </p:nvSpPr>
        <p:spPr>
          <a:xfrm rot="0">
            <a:off x="9688600" y="3884819"/>
            <a:ext cx="6990887" cy="1353185"/>
          </a:xfrm>
          <a:prstGeom prst="rect">
            <a:avLst/>
          </a:prstGeom>
        </p:spPr>
        <p:txBody>
          <a:bodyPr anchor="t" rtlCol="false" tIns="0" lIns="0" bIns="0" rIns="0">
            <a:spAutoFit/>
          </a:bodyPr>
          <a:lstStyle/>
          <a:p>
            <a:pPr algn="ctr">
              <a:lnSpc>
                <a:spcPts val="3640"/>
              </a:lnSpc>
              <a:spcBef>
                <a:spcPct val="0"/>
              </a:spcBef>
            </a:pPr>
            <a:r>
              <a:rPr lang="en-US" sz="2600">
                <a:solidFill>
                  <a:srgbClr val="37281B"/>
                </a:solidFill>
                <a:latin typeface="Saira"/>
                <a:ea typeface="Saira"/>
                <a:cs typeface="Saira"/>
                <a:sym typeface="Saira"/>
              </a:rPr>
              <a:t>Appium kế thừa Selenium WebDriver để cung cấp khả năng kiểm thử tự động trên các nền tảng di động</a:t>
            </a:r>
          </a:p>
        </p:txBody>
      </p:sp>
      <p:sp>
        <p:nvSpPr>
          <p:cNvPr name="TextBox 8" id="8"/>
          <p:cNvSpPr txBox="true"/>
          <p:nvPr/>
        </p:nvSpPr>
        <p:spPr>
          <a:xfrm rot="0">
            <a:off x="9455861" y="6096192"/>
            <a:ext cx="6990887" cy="895985"/>
          </a:xfrm>
          <a:prstGeom prst="rect">
            <a:avLst/>
          </a:prstGeom>
        </p:spPr>
        <p:txBody>
          <a:bodyPr anchor="t" rtlCol="false" tIns="0" lIns="0" bIns="0" rIns="0">
            <a:spAutoFit/>
          </a:bodyPr>
          <a:lstStyle/>
          <a:p>
            <a:pPr algn="ctr">
              <a:lnSpc>
                <a:spcPts val="3640"/>
              </a:lnSpc>
              <a:spcBef>
                <a:spcPct val="0"/>
              </a:spcBef>
            </a:pPr>
            <a:r>
              <a:rPr lang="en-US" sz="2600">
                <a:solidFill>
                  <a:srgbClr val="37281B"/>
                </a:solidFill>
                <a:latin typeface="Saira"/>
                <a:ea typeface="Saira"/>
                <a:cs typeface="Saira"/>
                <a:sym typeface="Saira"/>
              </a:rPr>
              <a:t>Android: Appium sử dụng UIAutomator để giao tiếp với hệ điều hành Android</a:t>
            </a:r>
          </a:p>
        </p:txBody>
      </p:sp>
      <p:sp>
        <p:nvSpPr>
          <p:cNvPr name="TextBox 9" id="9"/>
          <p:cNvSpPr txBox="true"/>
          <p:nvPr/>
        </p:nvSpPr>
        <p:spPr>
          <a:xfrm rot="0">
            <a:off x="9688600" y="7905115"/>
            <a:ext cx="6990887" cy="1353185"/>
          </a:xfrm>
          <a:prstGeom prst="rect">
            <a:avLst/>
          </a:prstGeom>
        </p:spPr>
        <p:txBody>
          <a:bodyPr anchor="t" rtlCol="false" tIns="0" lIns="0" bIns="0" rIns="0">
            <a:spAutoFit/>
          </a:bodyPr>
          <a:lstStyle/>
          <a:p>
            <a:pPr algn="ctr">
              <a:lnSpc>
                <a:spcPts val="3640"/>
              </a:lnSpc>
              <a:spcBef>
                <a:spcPct val="0"/>
              </a:spcBef>
            </a:pPr>
            <a:r>
              <a:rPr lang="en-US" sz="2600">
                <a:solidFill>
                  <a:srgbClr val="37281B"/>
                </a:solidFill>
                <a:latin typeface="Saira"/>
                <a:ea typeface="Saira"/>
                <a:cs typeface="Saira"/>
                <a:sym typeface="Saira"/>
              </a:rPr>
              <a:t>iOS: Appium sử dụng XCUITest, là một framework được Apple cung cấp để kiểm thử ứng dụng iOS</a:t>
            </a:r>
          </a:p>
        </p:txBody>
      </p:sp>
      <p:sp>
        <p:nvSpPr>
          <p:cNvPr name="Freeform 10" id="10"/>
          <p:cNvSpPr/>
          <p:nvPr/>
        </p:nvSpPr>
        <p:spPr>
          <a:xfrm flipH="false" flipV="false" rot="5400000">
            <a:off x="7555042" y="6274765"/>
            <a:ext cx="2330755" cy="2330755"/>
          </a:xfrm>
          <a:custGeom>
            <a:avLst/>
            <a:gdLst/>
            <a:ahLst/>
            <a:cxnLst/>
            <a:rect r="r" b="b" t="t" l="l"/>
            <a:pathLst>
              <a:path h="2330755" w="2330755">
                <a:moveTo>
                  <a:pt x="0" y="0"/>
                </a:moveTo>
                <a:lnTo>
                  <a:pt x="2330755" y="0"/>
                </a:lnTo>
                <a:lnTo>
                  <a:pt x="2330755" y="2330755"/>
                </a:lnTo>
                <a:lnTo>
                  <a:pt x="0" y="2330755"/>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7D8"/>
        </a:solidFill>
      </p:bgPr>
    </p:bg>
    <p:spTree>
      <p:nvGrpSpPr>
        <p:cNvPr id="1" name=""/>
        <p:cNvGrpSpPr/>
        <p:nvPr/>
      </p:nvGrpSpPr>
      <p:grpSpPr>
        <a:xfrm>
          <a:off x="0" y="0"/>
          <a:ext cx="0" cy="0"/>
          <a:chOff x="0" y="0"/>
          <a:chExt cx="0" cy="0"/>
        </a:xfrm>
      </p:grpSpPr>
      <p:sp>
        <p:nvSpPr>
          <p:cNvPr name="Freeform 2" id="2"/>
          <p:cNvSpPr/>
          <p:nvPr/>
        </p:nvSpPr>
        <p:spPr>
          <a:xfrm flipH="false" flipV="false" rot="0">
            <a:off x="1256787" y="4021719"/>
            <a:ext cx="4041369" cy="2674968"/>
          </a:xfrm>
          <a:custGeom>
            <a:avLst/>
            <a:gdLst/>
            <a:ahLst/>
            <a:cxnLst/>
            <a:rect r="r" b="b" t="t" l="l"/>
            <a:pathLst>
              <a:path h="2674968" w="4041369">
                <a:moveTo>
                  <a:pt x="0" y="0"/>
                </a:moveTo>
                <a:lnTo>
                  <a:pt x="4041370" y="0"/>
                </a:lnTo>
                <a:lnTo>
                  <a:pt x="4041370" y="2674968"/>
                </a:lnTo>
                <a:lnTo>
                  <a:pt x="0" y="2674968"/>
                </a:lnTo>
                <a:lnTo>
                  <a:pt x="0" y="0"/>
                </a:lnTo>
                <a:close/>
              </a:path>
            </a:pathLst>
          </a:custGeom>
          <a:blipFill>
            <a:blip r:embed="rId2"/>
            <a:stretch>
              <a:fillRect l="-6376" t="0" r="-6376" b="0"/>
            </a:stretch>
          </a:blipFill>
        </p:spPr>
      </p:sp>
      <p:sp>
        <p:nvSpPr>
          <p:cNvPr name="Freeform 3" id="3"/>
          <p:cNvSpPr/>
          <p:nvPr/>
        </p:nvSpPr>
        <p:spPr>
          <a:xfrm flipH="false" flipV="false" rot="0">
            <a:off x="6400305" y="4021719"/>
            <a:ext cx="4050761" cy="2674968"/>
          </a:xfrm>
          <a:custGeom>
            <a:avLst/>
            <a:gdLst/>
            <a:ahLst/>
            <a:cxnLst/>
            <a:rect r="r" b="b" t="t" l="l"/>
            <a:pathLst>
              <a:path h="2674968" w="4050761">
                <a:moveTo>
                  <a:pt x="0" y="0"/>
                </a:moveTo>
                <a:lnTo>
                  <a:pt x="4050762" y="0"/>
                </a:lnTo>
                <a:lnTo>
                  <a:pt x="4050762" y="2674968"/>
                </a:lnTo>
                <a:lnTo>
                  <a:pt x="0" y="2674968"/>
                </a:lnTo>
                <a:lnTo>
                  <a:pt x="0" y="0"/>
                </a:lnTo>
                <a:close/>
              </a:path>
            </a:pathLst>
          </a:custGeom>
          <a:blipFill>
            <a:blip r:embed="rId3"/>
            <a:stretch>
              <a:fillRect l="0" t="-20005" r="0" b="-5115"/>
            </a:stretch>
          </a:blipFill>
        </p:spPr>
      </p:sp>
      <p:sp>
        <p:nvSpPr>
          <p:cNvPr name="Freeform 4" id="4"/>
          <p:cNvSpPr/>
          <p:nvPr/>
        </p:nvSpPr>
        <p:spPr>
          <a:xfrm flipH="false" flipV="false" rot="0">
            <a:off x="11555967" y="4021719"/>
            <a:ext cx="5102981" cy="2674968"/>
          </a:xfrm>
          <a:custGeom>
            <a:avLst/>
            <a:gdLst/>
            <a:ahLst/>
            <a:cxnLst/>
            <a:rect r="r" b="b" t="t" l="l"/>
            <a:pathLst>
              <a:path h="2674968" w="5102981">
                <a:moveTo>
                  <a:pt x="0" y="0"/>
                </a:moveTo>
                <a:lnTo>
                  <a:pt x="5102980" y="0"/>
                </a:lnTo>
                <a:lnTo>
                  <a:pt x="5102980" y="2674968"/>
                </a:lnTo>
                <a:lnTo>
                  <a:pt x="0" y="2674968"/>
                </a:lnTo>
                <a:lnTo>
                  <a:pt x="0" y="0"/>
                </a:lnTo>
                <a:close/>
              </a:path>
            </a:pathLst>
          </a:custGeom>
          <a:blipFill>
            <a:blip r:embed="rId4"/>
            <a:stretch>
              <a:fillRect l="-9234" t="-6827" r="-5016" b="-10353"/>
            </a:stretch>
          </a:blipFill>
        </p:spPr>
      </p:sp>
      <p:sp>
        <p:nvSpPr>
          <p:cNvPr name="TextBox 5" id="5"/>
          <p:cNvSpPr txBox="true"/>
          <p:nvPr/>
        </p:nvSpPr>
        <p:spPr>
          <a:xfrm rot="0">
            <a:off x="1028700" y="800796"/>
            <a:ext cx="3680896" cy="1752600"/>
          </a:xfrm>
          <a:prstGeom prst="rect">
            <a:avLst/>
          </a:prstGeom>
        </p:spPr>
        <p:txBody>
          <a:bodyPr anchor="t" rtlCol="false" tIns="0" lIns="0" bIns="0" rIns="0">
            <a:spAutoFit/>
          </a:bodyPr>
          <a:lstStyle/>
          <a:p>
            <a:pPr algn="l" marL="0" indent="0" lvl="0">
              <a:lnSpc>
                <a:spcPts val="6930"/>
              </a:lnSpc>
              <a:spcBef>
                <a:spcPct val="0"/>
              </a:spcBef>
            </a:pPr>
            <a:r>
              <a:rPr lang="en-US" sz="5775">
                <a:solidFill>
                  <a:srgbClr val="37281B"/>
                </a:solidFill>
                <a:latin typeface="Saira"/>
                <a:ea typeface="Saira"/>
                <a:cs typeface="Saira"/>
                <a:sym typeface="Saira"/>
              </a:rPr>
              <a:t>Tính năng chính</a:t>
            </a:r>
            <a:r>
              <a:rPr lang="en-US" sz="5775">
                <a:solidFill>
                  <a:srgbClr val="37281B"/>
                </a:solidFill>
                <a:latin typeface="Saira"/>
                <a:ea typeface="Saira"/>
                <a:cs typeface="Saira"/>
                <a:sym typeface="Saira"/>
              </a:rPr>
              <a:t> </a:t>
            </a:r>
          </a:p>
        </p:txBody>
      </p:sp>
      <p:sp>
        <p:nvSpPr>
          <p:cNvPr name="TextBox 6" id="6"/>
          <p:cNvSpPr txBox="true"/>
          <p:nvPr/>
        </p:nvSpPr>
        <p:spPr>
          <a:xfrm rot="0">
            <a:off x="12451215" y="7157997"/>
            <a:ext cx="3711660" cy="1434465"/>
          </a:xfrm>
          <a:prstGeom prst="rect">
            <a:avLst/>
          </a:prstGeom>
        </p:spPr>
        <p:txBody>
          <a:bodyPr anchor="t" rtlCol="false" tIns="0" lIns="0" bIns="0" rIns="0">
            <a:spAutoFit/>
          </a:bodyPr>
          <a:lstStyle/>
          <a:p>
            <a:pPr algn="l">
              <a:lnSpc>
                <a:spcPts val="3885"/>
              </a:lnSpc>
            </a:pPr>
            <a:r>
              <a:rPr lang="en-US" sz="2775">
                <a:solidFill>
                  <a:srgbClr val="37281B"/>
                </a:solidFill>
                <a:latin typeface="Saira"/>
                <a:ea typeface="Saira"/>
                <a:cs typeface="Saira"/>
                <a:sym typeface="Saira"/>
              </a:rPr>
              <a:t>Hỗ Trợ Kiểm Thử Hybrid và Web</a:t>
            </a:r>
          </a:p>
          <a:p>
            <a:pPr algn="l" marL="0" indent="0" lvl="0">
              <a:lnSpc>
                <a:spcPts val="3885"/>
              </a:lnSpc>
            </a:pPr>
          </a:p>
        </p:txBody>
      </p:sp>
      <p:sp>
        <p:nvSpPr>
          <p:cNvPr name="TextBox 7" id="7"/>
          <p:cNvSpPr txBox="true"/>
          <p:nvPr/>
        </p:nvSpPr>
        <p:spPr>
          <a:xfrm rot="0">
            <a:off x="6739407" y="7157997"/>
            <a:ext cx="3711660" cy="948690"/>
          </a:xfrm>
          <a:prstGeom prst="rect">
            <a:avLst/>
          </a:prstGeom>
        </p:spPr>
        <p:txBody>
          <a:bodyPr anchor="t" rtlCol="false" tIns="0" lIns="0" bIns="0" rIns="0">
            <a:spAutoFit/>
          </a:bodyPr>
          <a:lstStyle/>
          <a:p>
            <a:pPr algn="l" marL="0" indent="0" lvl="0">
              <a:lnSpc>
                <a:spcPts val="3885"/>
              </a:lnSpc>
            </a:pPr>
            <a:r>
              <a:rPr lang="en-US" sz="2775">
                <a:solidFill>
                  <a:srgbClr val="37281B"/>
                </a:solidFill>
                <a:latin typeface="Saira"/>
                <a:ea typeface="Saira"/>
                <a:cs typeface="Saira"/>
                <a:sym typeface="Saira"/>
              </a:rPr>
              <a:t>Hỗ trợ Đa Ngôn Ngữ Lập Trình</a:t>
            </a:r>
          </a:p>
        </p:txBody>
      </p:sp>
      <p:sp>
        <p:nvSpPr>
          <p:cNvPr name="TextBox 8" id="8"/>
          <p:cNvSpPr txBox="true"/>
          <p:nvPr/>
        </p:nvSpPr>
        <p:spPr>
          <a:xfrm rot="0">
            <a:off x="1586496" y="7157997"/>
            <a:ext cx="3711660" cy="948690"/>
          </a:xfrm>
          <a:prstGeom prst="rect">
            <a:avLst/>
          </a:prstGeom>
        </p:spPr>
        <p:txBody>
          <a:bodyPr anchor="t" rtlCol="false" tIns="0" lIns="0" bIns="0" rIns="0">
            <a:spAutoFit/>
          </a:bodyPr>
          <a:lstStyle/>
          <a:p>
            <a:pPr algn="l">
              <a:lnSpc>
                <a:spcPts val="3885"/>
              </a:lnSpc>
            </a:pPr>
            <a:r>
              <a:rPr lang="en-US" sz="2775">
                <a:solidFill>
                  <a:srgbClr val="37281B"/>
                </a:solidFill>
                <a:latin typeface="Saira"/>
                <a:ea typeface="Saira"/>
                <a:cs typeface="Saira"/>
                <a:sym typeface="Saira"/>
              </a:rPr>
              <a:t>Hỗ trợ Đa Nền Tảng</a:t>
            </a:r>
          </a:p>
          <a:p>
            <a:pPr algn="l" marL="0" indent="0" lvl="0">
              <a:lnSpc>
                <a:spcPts val="388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8C09C"/>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9406191" cy="1076325"/>
          </a:xfrm>
          <a:prstGeom prst="rect">
            <a:avLst/>
          </a:prstGeom>
        </p:spPr>
        <p:txBody>
          <a:bodyPr anchor="t" rtlCol="false" tIns="0" lIns="0" bIns="0" rIns="0">
            <a:spAutoFit/>
          </a:bodyPr>
          <a:lstStyle/>
          <a:p>
            <a:pPr algn="l" marL="0" indent="0" lvl="0">
              <a:lnSpc>
                <a:spcPts val="8579"/>
              </a:lnSpc>
              <a:spcBef>
                <a:spcPct val="0"/>
              </a:spcBef>
            </a:pPr>
            <a:r>
              <a:rPr lang="en-US" sz="7149">
                <a:solidFill>
                  <a:srgbClr val="37281B"/>
                </a:solidFill>
                <a:latin typeface="Saira"/>
                <a:ea typeface="Saira"/>
                <a:cs typeface="Saira"/>
                <a:sym typeface="Saira"/>
              </a:rPr>
              <a:t>Ưu - nhược điểm</a:t>
            </a:r>
          </a:p>
        </p:txBody>
      </p:sp>
      <p:sp>
        <p:nvSpPr>
          <p:cNvPr name="Freeform 3" id="3"/>
          <p:cNvSpPr/>
          <p:nvPr/>
        </p:nvSpPr>
        <p:spPr>
          <a:xfrm flipH="false" flipV="false" rot="0">
            <a:off x="307211" y="310132"/>
            <a:ext cx="2727546" cy="2522985"/>
          </a:xfrm>
          <a:custGeom>
            <a:avLst/>
            <a:gdLst/>
            <a:ahLst/>
            <a:cxnLst/>
            <a:rect r="r" b="b" t="t" l="l"/>
            <a:pathLst>
              <a:path h="2522985" w="2727546">
                <a:moveTo>
                  <a:pt x="0" y="0"/>
                </a:moveTo>
                <a:lnTo>
                  <a:pt x="2727546" y="0"/>
                </a:lnTo>
                <a:lnTo>
                  <a:pt x="2727546" y="2522986"/>
                </a:lnTo>
                <a:lnTo>
                  <a:pt x="0" y="2522986"/>
                </a:lnTo>
                <a:lnTo>
                  <a:pt x="0" y="0"/>
                </a:lnTo>
                <a:close/>
              </a:path>
            </a:pathLst>
          </a:custGeom>
          <a:blipFill>
            <a:blip r:embed="rId2"/>
            <a:stretch>
              <a:fillRect l="0" t="0" r="-71655" b="-143774"/>
            </a:stretch>
          </a:blipFill>
        </p:spPr>
      </p:sp>
      <p:sp>
        <p:nvSpPr>
          <p:cNvPr name="Freeform 4" id="4"/>
          <p:cNvSpPr/>
          <p:nvPr/>
        </p:nvSpPr>
        <p:spPr>
          <a:xfrm flipH="false" flipV="false" rot="-10800000">
            <a:off x="15253243" y="7363709"/>
            <a:ext cx="2727546" cy="2522985"/>
          </a:xfrm>
          <a:custGeom>
            <a:avLst/>
            <a:gdLst/>
            <a:ahLst/>
            <a:cxnLst/>
            <a:rect r="r" b="b" t="t" l="l"/>
            <a:pathLst>
              <a:path h="2522985" w="2727546">
                <a:moveTo>
                  <a:pt x="0" y="0"/>
                </a:moveTo>
                <a:lnTo>
                  <a:pt x="2727546" y="0"/>
                </a:lnTo>
                <a:lnTo>
                  <a:pt x="2727546" y="2522985"/>
                </a:lnTo>
                <a:lnTo>
                  <a:pt x="0" y="2522985"/>
                </a:lnTo>
                <a:lnTo>
                  <a:pt x="0" y="0"/>
                </a:lnTo>
                <a:close/>
              </a:path>
            </a:pathLst>
          </a:custGeom>
          <a:blipFill>
            <a:blip r:embed="rId2"/>
            <a:stretch>
              <a:fillRect l="0" t="0" r="-71655" b="-143774"/>
            </a:stretch>
          </a:blipFill>
        </p:spPr>
      </p:sp>
      <p:sp>
        <p:nvSpPr>
          <p:cNvPr name="Freeform 5" id="5"/>
          <p:cNvSpPr/>
          <p:nvPr/>
        </p:nvSpPr>
        <p:spPr>
          <a:xfrm flipH="false" flipV="false" rot="0">
            <a:off x="11482970" y="2640071"/>
            <a:ext cx="4723638" cy="4723638"/>
          </a:xfrm>
          <a:custGeom>
            <a:avLst/>
            <a:gdLst/>
            <a:ahLst/>
            <a:cxnLst/>
            <a:rect r="r" b="b" t="t" l="l"/>
            <a:pathLst>
              <a:path h="4723638" w="4723638">
                <a:moveTo>
                  <a:pt x="0" y="0"/>
                </a:moveTo>
                <a:lnTo>
                  <a:pt x="4723638" y="0"/>
                </a:lnTo>
                <a:lnTo>
                  <a:pt x="4723638" y="4723638"/>
                </a:lnTo>
                <a:lnTo>
                  <a:pt x="0" y="4723638"/>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DAGXgu32jRs</dc:identifier>
  <dcterms:modified xsi:type="dcterms:W3CDTF">2011-08-01T06:04:30Z</dcterms:modified>
  <cp:revision>1</cp:revision>
  <dc:title>KTPM</dc:title>
</cp:coreProperties>
</file>